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71" r:id="rId3"/>
    <p:sldId id="277" r:id="rId4"/>
    <p:sldId id="274" r:id="rId5"/>
    <p:sldId id="276" r:id="rId6"/>
    <p:sldId id="280" r:id="rId7"/>
    <p:sldId id="279" r:id="rId8"/>
    <p:sldId id="281" r:id="rId9"/>
    <p:sldId id="282" r:id="rId10"/>
    <p:sldId id="258" r:id="rId11"/>
    <p:sldId id="257" r:id="rId12"/>
    <p:sldId id="267" r:id="rId13"/>
    <p:sldId id="268" r:id="rId14"/>
    <p:sldId id="295" r:id="rId15"/>
    <p:sldId id="285" r:id="rId16"/>
    <p:sldId id="269" r:id="rId17"/>
    <p:sldId id="288" r:id="rId18"/>
    <p:sldId id="289" r:id="rId19"/>
    <p:sldId id="304" r:id="rId20"/>
    <p:sldId id="292" r:id="rId21"/>
    <p:sldId id="260" r:id="rId22"/>
    <p:sldId id="284" r:id="rId23"/>
    <p:sldId id="287" r:id="rId24"/>
    <p:sldId id="263" r:id="rId25"/>
    <p:sldId id="265" r:id="rId26"/>
    <p:sldId id="273" r:id="rId27"/>
    <p:sldId id="30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B822C4-A695-4502-8139-BB58BC4AE2EF}" v="25" dt="2023-02-14T11:04:57.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01" autoAdjust="0"/>
    <p:restoredTop sz="94660"/>
  </p:normalViewPr>
  <p:slideViewPr>
    <p:cSldViewPr snapToGrid="0">
      <p:cViewPr varScale="1">
        <p:scale>
          <a:sx n="107" d="100"/>
          <a:sy n="107" d="100"/>
        </p:scale>
        <p:origin x="75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Griffin" userId="1001d356-1c4d-4cc5-bbba-423a5303bc77" providerId="ADAL" clId="{0FB822C4-A695-4502-8139-BB58BC4AE2EF}"/>
    <pc:docChg chg="custSel delSld modSld">
      <pc:chgData name="Maria Griffin" userId="1001d356-1c4d-4cc5-bbba-423a5303bc77" providerId="ADAL" clId="{0FB822C4-A695-4502-8139-BB58BC4AE2EF}" dt="2023-02-14T11:04:57.979" v="198" actId="1076"/>
      <pc:docMkLst>
        <pc:docMk/>
      </pc:docMkLst>
      <pc:sldChg chg="modSp mod">
        <pc:chgData name="Maria Griffin" userId="1001d356-1c4d-4cc5-bbba-423a5303bc77" providerId="ADAL" clId="{0FB822C4-A695-4502-8139-BB58BC4AE2EF}" dt="2023-02-14T10:58:32.068" v="121" actId="113"/>
        <pc:sldMkLst>
          <pc:docMk/>
          <pc:sldMk cId="3999525678" sldId="258"/>
        </pc:sldMkLst>
        <pc:spChg chg="mod">
          <ac:chgData name="Maria Griffin" userId="1001d356-1c4d-4cc5-bbba-423a5303bc77" providerId="ADAL" clId="{0FB822C4-A695-4502-8139-BB58BC4AE2EF}" dt="2023-02-14T10:58:32.068" v="121" actId="113"/>
          <ac:spMkLst>
            <pc:docMk/>
            <pc:sldMk cId="3999525678" sldId="258"/>
            <ac:spMk id="3" creationId="{00000000-0000-0000-0000-000000000000}"/>
          </ac:spMkLst>
        </pc:spChg>
      </pc:sldChg>
      <pc:sldChg chg="addSp modSp mod">
        <pc:chgData name="Maria Griffin" userId="1001d356-1c4d-4cc5-bbba-423a5303bc77" providerId="ADAL" clId="{0FB822C4-A695-4502-8139-BB58BC4AE2EF}" dt="2023-02-14T11:02:27.874" v="159" actId="1076"/>
        <pc:sldMkLst>
          <pc:docMk/>
          <pc:sldMk cId="2304348934" sldId="260"/>
        </pc:sldMkLst>
        <pc:spChg chg="mod">
          <ac:chgData name="Maria Griffin" userId="1001d356-1c4d-4cc5-bbba-423a5303bc77" providerId="ADAL" clId="{0FB822C4-A695-4502-8139-BB58BC4AE2EF}" dt="2023-02-14T11:02:22.546" v="157" actId="115"/>
          <ac:spMkLst>
            <pc:docMk/>
            <pc:sldMk cId="2304348934" sldId="260"/>
            <ac:spMk id="2" creationId="{00000000-0000-0000-0000-000000000000}"/>
          </ac:spMkLst>
        </pc:spChg>
        <pc:spChg chg="mod">
          <ac:chgData name="Maria Griffin" userId="1001d356-1c4d-4cc5-bbba-423a5303bc77" providerId="ADAL" clId="{0FB822C4-A695-4502-8139-BB58BC4AE2EF}" dt="2023-02-14T11:01:59.704" v="146" actId="14100"/>
          <ac:spMkLst>
            <pc:docMk/>
            <pc:sldMk cId="2304348934" sldId="260"/>
            <ac:spMk id="3" creationId="{00000000-0000-0000-0000-000000000000}"/>
          </ac:spMkLst>
        </pc:spChg>
        <pc:spChg chg="mod">
          <ac:chgData name="Maria Griffin" userId="1001d356-1c4d-4cc5-bbba-423a5303bc77" providerId="ADAL" clId="{0FB822C4-A695-4502-8139-BB58BC4AE2EF}" dt="2023-02-14T11:02:24.970" v="158" actId="115"/>
          <ac:spMkLst>
            <pc:docMk/>
            <pc:sldMk cId="2304348934" sldId="260"/>
            <ac:spMk id="4" creationId="{3D375B50-BF9E-46EE-9001-9F7F74D61558}"/>
          </ac:spMkLst>
        </pc:spChg>
        <pc:spChg chg="mod">
          <ac:chgData name="Maria Griffin" userId="1001d356-1c4d-4cc5-bbba-423a5303bc77" providerId="ADAL" clId="{0FB822C4-A695-4502-8139-BB58BC4AE2EF}" dt="2023-02-14T11:01:51.250" v="143" actId="1076"/>
          <ac:spMkLst>
            <pc:docMk/>
            <pc:sldMk cId="2304348934" sldId="260"/>
            <ac:spMk id="5" creationId="{1FFE19BE-0E86-4C1C-9CE2-19FF15F77473}"/>
          </ac:spMkLst>
        </pc:spChg>
        <pc:picChg chg="add mod">
          <ac:chgData name="Maria Griffin" userId="1001d356-1c4d-4cc5-bbba-423a5303bc77" providerId="ADAL" clId="{0FB822C4-A695-4502-8139-BB58BC4AE2EF}" dt="2023-02-14T11:02:27.874" v="159" actId="1076"/>
          <ac:picMkLst>
            <pc:docMk/>
            <pc:sldMk cId="2304348934" sldId="260"/>
            <ac:picMk id="1026" creationId="{F14F838E-5EBC-AB23-1DD5-1817D0385D3B}"/>
          </ac:picMkLst>
        </pc:picChg>
        <pc:picChg chg="add mod">
          <ac:chgData name="Maria Griffin" userId="1001d356-1c4d-4cc5-bbba-423a5303bc77" providerId="ADAL" clId="{0FB822C4-A695-4502-8139-BB58BC4AE2EF}" dt="2023-02-14T11:01:57.330" v="145" actId="1076"/>
          <ac:picMkLst>
            <pc:docMk/>
            <pc:sldMk cId="2304348934" sldId="260"/>
            <ac:picMk id="1028" creationId="{7582BA06-5226-0124-C40E-E76D8A80B911}"/>
          </ac:picMkLst>
        </pc:picChg>
      </pc:sldChg>
      <pc:sldChg chg="del">
        <pc:chgData name="Maria Griffin" userId="1001d356-1c4d-4cc5-bbba-423a5303bc77" providerId="ADAL" clId="{0FB822C4-A695-4502-8139-BB58BC4AE2EF}" dt="2023-02-14T11:04:44.424" v="162" actId="47"/>
        <pc:sldMkLst>
          <pc:docMk/>
          <pc:sldMk cId="1499113280" sldId="264"/>
        </pc:sldMkLst>
      </pc:sldChg>
      <pc:sldChg chg="modSp mod">
        <pc:chgData name="Maria Griffin" userId="1001d356-1c4d-4cc5-bbba-423a5303bc77" providerId="ADAL" clId="{0FB822C4-A695-4502-8139-BB58BC4AE2EF}" dt="2023-02-14T10:58:52.486" v="123" actId="5793"/>
        <pc:sldMkLst>
          <pc:docMk/>
          <pc:sldMk cId="967042435" sldId="267"/>
        </pc:sldMkLst>
        <pc:spChg chg="mod">
          <ac:chgData name="Maria Griffin" userId="1001d356-1c4d-4cc5-bbba-423a5303bc77" providerId="ADAL" clId="{0FB822C4-A695-4502-8139-BB58BC4AE2EF}" dt="2023-02-14T10:58:52.486" v="123" actId="5793"/>
          <ac:spMkLst>
            <pc:docMk/>
            <pc:sldMk cId="967042435" sldId="267"/>
            <ac:spMk id="3" creationId="{00000000-0000-0000-0000-000000000000}"/>
          </ac:spMkLst>
        </pc:spChg>
      </pc:sldChg>
      <pc:sldChg chg="modSp mod">
        <pc:chgData name="Maria Griffin" userId="1001d356-1c4d-4cc5-bbba-423a5303bc77" providerId="ADAL" clId="{0FB822C4-A695-4502-8139-BB58BC4AE2EF}" dt="2023-02-14T10:59:18.817" v="126" actId="113"/>
        <pc:sldMkLst>
          <pc:docMk/>
          <pc:sldMk cId="2700787658" sldId="268"/>
        </pc:sldMkLst>
        <pc:spChg chg="mod">
          <ac:chgData name="Maria Griffin" userId="1001d356-1c4d-4cc5-bbba-423a5303bc77" providerId="ADAL" clId="{0FB822C4-A695-4502-8139-BB58BC4AE2EF}" dt="2023-02-14T10:59:18.817" v="126" actId="113"/>
          <ac:spMkLst>
            <pc:docMk/>
            <pc:sldMk cId="2700787658" sldId="268"/>
            <ac:spMk id="2" creationId="{00000000-0000-0000-0000-000000000000}"/>
          </ac:spMkLst>
        </pc:spChg>
      </pc:sldChg>
      <pc:sldChg chg="modSp mod">
        <pc:chgData name="Maria Griffin" userId="1001d356-1c4d-4cc5-bbba-423a5303bc77" providerId="ADAL" clId="{0FB822C4-A695-4502-8139-BB58BC4AE2EF}" dt="2023-02-14T10:53:20.998" v="0" actId="113"/>
        <pc:sldMkLst>
          <pc:docMk/>
          <pc:sldMk cId="3669744225" sldId="274"/>
        </pc:sldMkLst>
        <pc:spChg chg="mod">
          <ac:chgData name="Maria Griffin" userId="1001d356-1c4d-4cc5-bbba-423a5303bc77" providerId="ADAL" clId="{0FB822C4-A695-4502-8139-BB58BC4AE2EF}" dt="2023-02-14T10:53:20.998" v="0" actId="113"/>
          <ac:spMkLst>
            <pc:docMk/>
            <pc:sldMk cId="3669744225" sldId="274"/>
            <ac:spMk id="3" creationId="{00000000-0000-0000-0000-000000000000}"/>
          </ac:spMkLst>
        </pc:spChg>
      </pc:sldChg>
      <pc:sldChg chg="modSp mod">
        <pc:chgData name="Maria Griffin" userId="1001d356-1c4d-4cc5-bbba-423a5303bc77" providerId="ADAL" clId="{0FB822C4-A695-4502-8139-BB58BC4AE2EF}" dt="2023-02-14T10:57:17.426" v="109" actId="113"/>
        <pc:sldMkLst>
          <pc:docMk/>
          <pc:sldMk cId="2501414990" sldId="276"/>
        </pc:sldMkLst>
        <pc:spChg chg="mod">
          <ac:chgData name="Maria Griffin" userId="1001d356-1c4d-4cc5-bbba-423a5303bc77" providerId="ADAL" clId="{0FB822C4-A695-4502-8139-BB58BC4AE2EF}" dt="2023-02-14T10:57:17.426" v="109" actId="113"/>
          <ac:spMkLst>
            <pc:docMk/>
            <pc:sldMk cId="2501414990" sldId="276"/>
            <ac:spMk id="3" creationId="{00000000-0000-0000-0000-000000000000}"/>
          </ac:spMkLst>
        </pc:spChg>
      </pc:sldChg>
      <pc:sldChg chg="addSp modSp mod modAnim">
        <pc:chgData name="Maria Griffin" userId="1001d356-1c4d-4cc5-bbba-423a5303bc77" providerId="ADAL" clId="{0FB822C4-A695-4502-8139-BB58BC4AE2EF}" dt="2023-02-14T10:55:47.299" v="75"/>
        <pc:sldMkLst>
          <pc:docMk/>
          <pc:sldMk cId="3736821148" sldId="277"/>
        </pc:sldMkLst>
        <pc:spChg chg="add mod">
          <ac:chgData name="Maria Griffin" userId="1001d356-1c4d-4cc5-bbba-423a5303bc77" providerId="ADAL" clId="{0FB822C4-A695-4502-8139-BB58BC4AE2EF}" dt="2023-02-14T10:54:25.921" v="14" actId="1076"/>
          <ac:spMkLst>
            <pc:docMk/>
            <pc:sldMk cId="3736821148" sldId="277"/>
            <ac:spMk id="5" creationId="{7353CD76-E614-CD4F-B3A2-82A2E5CB02FD}"/>
          </ac:spMkLst>
        </pc:spChg>
        <pc:spChg chg="add mod">
          <ac:chgData name="Maria Griffin" userId="1001d356-1c4d-4cc5-bbba-423a5303bc77" providerId="ADAL" clId="{0FB822C4-A695-4502-8139-BB58BC4AE2EF}" dt="2023-02-14T10:54:22.732" v="13" actId="1076"/>
          <ac:spMkLst>
            <pc:docMk/>
            <pc:sldMk cId="3736821148" sldId="277"/>
            <ac:spMk id="6" creationId="{1FFD3526-570C-1DA7-A20E-D44C9B6898B6}"/>
          </ac:spMkLst>
        </pc:spChg>
        <pc:spChg chg="add mod">
          <ac:chgData name="Maria Griffin" userId="1001d356-1c4d-4cc5-bbba-423a5303bc77" providerId="ADAL" clId="{0FB822C4-A695-4502-8139-BB58BC4AE2EF}" dt="2023-02-14T10:54:38.418" v="27" actId="14100"/>
          <ac:spMkLst>
            <pc:docMk/>
            <pc:sldMk cId="3736821148" sldId="277"/>
            <ac:spMk id="7" creationId="{6E867738-08E4-FFAB-4461-98AFC72F52C9}"/>
          </ac:spMkLst>
        </pc:spChg>
        <pc:spChg chg="add mod">
          <ac:chgData name="Maria Griffin" userId="1001d356-1c4d-4cc5-bbba-423a5303bc77" providerId="ADAL" clId="{0FB822C4-A695-4502-8139-BB58BC4AE2EF}" dt="2023-02-14T10:54:42.411" v="29" actId="1076"/>
          <ac:spMkLst>
            <pc:docMk/>
            <pc:sldMk cId="3736821148" sldId="277"/>
            <ac:spMk id="8" creationId="{765A877E-9D6A-19DC-2E38-EE4C78ACE324}"/>
          </ac:spMkLst>
        </pc:spChg>
        <pc:spChg chg="add mod">
          <ac:chgData name="Maria Griffin" userId="1001d356-1c4d-4cc5-bbba-423a5303bc77" providerId="ADAL" clId="{0FB822C4-A695-4502-8139-BB58BC4AE2EF}" dt="2023-02-14T10:55:17.786" v="70" actId="14100"/>
          <ac:spMkLst>
            <pc:docMk/>
            <pc:sldMk cId="3736821148" sldId="277"/>
            <ac:spMk id="9" creationId="{368CFD70-64ED-9949-FAE0-BD56511F09EF}"/>
          </ac:spMkLst>
        </pc:spChg>
      </pc:sldChg>
      <pc:sldChg chg="modSp mod">
        <pc:chgData name="Maria Griffin" userId="1001d356-1c4d-4cc5-bbba-423a5303bc77" providerId="ADAL" clId="{0FB822C4-A695-4502-8139-BB58BC4AE2EF}" dt="2023-02-14T10:57:55.146" v="116" actId="20577"/>
        <pc:sldMkLst>
          <pc:docMk/>
          <pc:sldMk cId="283877828" sldId="279"/>
        </pc:sldMkLst>
        <pc:spChg chg="mod">
          <ac:chgData name="Maria Griffin" userId="1001d356-1c4d-4cc5-bbba-423a5303bc77" providerId="ADAL" clId="{0FB822C4-A695-4502-8139-BB58BC4AE2EF}" dt="2023-02-14T10:57:55.146" v="116" actId="20577"/>
          <ac:spMkLst>
            <pc:docMk/>
            <pc:sldMk cId="283877828" sldId="279"/>
            <ac:spMk id="3" creationId="{00000000-0000-0000-0000-000000000000}"/>
          </ac:spMkLst>
        </pc:spChg>
      </pc:sldChg>
      <pc:sldChg chg="modSp mod">
        <pc:chgData name="Maria Griffin" userId="1001d356-1c4d-4cc5-bbba-423a5303bc77" providerId="ADAL" clId="{0FB822C4-A695-4502-8139-BB58BC4AE2EF}" dt="2023-02-14T11:02:46.850" v="161" actId="14100"/>
        <pc:sldMkLst>
          <pc:docMk/>
          <pc:sldMk cId="1012370370" sldId="287"/>
        </pc:sldMkLst>
        <pc:spChg chg="mod">
          <ac:chgData name="Maria Griffin" userId="1001d356-1c4d-4cc5-bbba-423a5303bc77" providerId="ADAL" clId="{0FB822C4-A695-4502-8139-BB58BC4AE2EF}" dt="2023-02-14T11:02:46.850" v="161" actId="14100"/>
          <ac:spMkLst>
            <pc:docMk/>
            <pc:sldMk cId="1012370370" sldId="287"/>
            <ac:spMk id="3" creationId="{00000000-0000-0000-0000-000000000000}"/>
          </ac:spMkLst>
        </pc:spChg>
      </pc:sldChg>
      <pc:sldChg chg="modSp mod">
        <pc:chgData name="Maria Griffin" userId="1001d356-1c4d-4cc5-bbba-423a5303bc77" providerId="ADAL" clId="{0FB822C4-A695-4502-8139-BB58BC4AE2EF}" dt="2023-02-14T10:59:45.206" v="132" actId="313"/>
        <pc:sldMkLst>
          <pc:docMk/>
          <pc:sldMk cId="1543616453" sldId="295"/>
        </pc:sldMkLst>
        <pc:spChg chg="mod">
          <ac:chgData name="Maria Griffin" userId="1001d356-1c4d-4cc5-bbba-423a5303bc77" providerId="ADAL" clId="{0FB822C4-A695-4502-8139-BB58BC4AE2EF}" dt="2023-02-14T10:59:16.441" v="125" actId="113"/>
          <ac:spMkLst>
            <pc:docMk/>
            <pc:sldMk cId="1543616453" sldId="295"/>
            <ac:spMk id="2" creationId="{00000000-0000-0000-0000-000000000000}"/>
          </ac:spMkLst>
        </pc:spChg>
        <pc:spChg chg="mod">
          <ac:chgData name="Maria Griffin" userId="1001d356-1c4d-4cc5-bbba-423a5303bc77" providerId="ADAL" clId="{0FB822C4-A695-4502-8139-BB58BC4AE2EF}" dt="2023-02-14T10:59:45.206" v="132" actId="313"/>
          <ac:spMkLst>
            <pc:docMk/>
            <pc:sldMk cId="1543616453" sldId="295"/>
            <ac:spMk id="3" creationId="{00000000-0000-0000-0000-000000000000}"/>
          </ac:spMkLst>
        </pc:spChg>
      </pc:sldChg>
      <pc:sldChg chg="modSp mod">
        <pc:chgData name="Maria Griffin" userId="1001d356-1c4d-4cc5-bbba-423a5303bc77" providerId="ADAL" clId="{0FB822C4-A695-4502-8139-BB58BC4AE2EF}" dt="2023-02-14T11:04:57.979" v="198" actId="1076"/>
        <pc:sldMkLst>
          <pc:docMk/>
          <pc:sldMk cId="714917713" sldId="303"/>
        </pc:sldMkLst>
        <pc:spChg chg="mod">
          <ac:chgData name="Maria Griffin" userId="1001d356-1c4d-4cc5-bbba-423a5303bc77" providerId="ADAL" clId="{0FB822C4-A695-4502-8139-BB58BC4AE2EF}" dt="2023-02-14T11:04:55.616" v="197" actId="20577"/>
          <ac:spMkLst>
            <pc:docMk/>
            <pc:sldMk cId="714917713" sldId="303"/>
            <ac:spMk id="2" creationId="{00000000-0000-0000-0000-000000000000}"/>
          </ac:spMkLst>
        </pc:spChg>
        <pc:picChg chg="mod">
          <ac:chgData name="Maria Griffin" userId="1001d356-1c4d-4cc5-bbba-423a5303bc77" providerId="ADAL" clId="{0FB822C4-A695-4502-8139-BB58BC4AE2EF}" dt="2023-02-14T11:04:57.979" v="198" actId="1076"/>
          <ac:picMkLst>
            <pc:docMk/>
            <pc:sldMk cId="714917713" sldId="303"/>
            <ac:picMk id="4098" creationId="{00000000-0000-0000-0000-00000000000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9178BA-8777-4EB0-8E03-253CDF0A46FB}"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B1E7B22F-6E2D-4580-BB94-A11095A48DE6}">
      <dgm:prSet/>
      <dgm:spPr/>
      <dgm:t>
        <a:bodyPr/>
        <a:lstStyle/>
        <a:p>
          <a:r>
            <a:rPr lang="en-IE"/>
            <a:t>White Box Testing</a:t>
          </a:r>
          <a:endParaRPr lang="en-US"/>
        </a:p>
      </dgm:t>
    </dgm:pt>
    <dgm:pt modelId="{695022FD-2781-4408-8968-9C1941D681B0}" type="parTrans" cxnId="{CDBD259A-CA35-4EEF-B8F8-AEF92A1077FF}">
      <dgm:prSet/>
      <dgm:spPr/>
      <dgm:t>
        <a:bodyPr/>
        <a:lstStyle/>
        <a:p>
          <a:endParaRPr lang="en-US"/>
        </a:p>
      </dgm:t>
    </dgm:pt>
    <dgm:pt modelId="{363316EE-D053-423A-B568-8FA5E93007A0}" type="sibTrans" cxnId="{CDBD259A-CA35-4EEF-B8F8-AEF92A1077FF}">
      <dgm:prSet/>
      <dgm:spPr/>
      <dgm:t>
        <a:bodyPr/>
        <a:lstStyle/>
        <a:p>
          <a:endParaRPr lang="en-US"/>
        </a:p>
      </dgm:t>
    </dgm:pt>
    <dgm:pt modelId="{76A81149-017A-41B9-BBD8-E99954F8018A}">
      <dgm:prSet/>
      <dgm:spPr/>
      <dgm:t>
        <a:bodyPr/>
        <a:lstStyle/>
        <a:p>
          <a:r>
            <a:rPr lang="en-IE"/>
            <a:t>Code Coverage</a:t>
          </a:r>
          <a:endParaRPr lang="en-US"/>
        </a:p>
      </dgm:t>
    </dgm:pt>
    <dgm:pt modelId="{188B8004-3DDF-49A8-968A-30EBCB58CE6D}" type="parTrans" cxnId="{C0DA2E5C-84A9-411A-ACC2-99522C36D638}">
      <dgm:prSet/>
      <dgm:spPr/>
      <dgm:t>
        <a:bodyPr/>
        <a:lstStyle/>
        <a:p>
          <a:endParaRPr lang="en-US"/>
        </a:p>
      </dgm:t>
    </dgm:pt>
    <dgm:pt modelId="{8FC88C57-860D-4A58-A8F1-99641D2E0715}" type="sibTrans" cxnId="{C0DA2E5C-84A9-411A-ACC2-99522C36D638}">
      <dgm:prSet/>
      <dgm:spPr/>
      <dgm:t>
        <a:bodyPr/>
        <a:lstStyle/>
        <a:p>
          <a:endParaRPr lang="en-US"/>
        </a:p>
      </dgm:t>
    </dgm:pt>
    <dgm:pt modelId="{0B5F613B-C5DF-40B3-B8D3-8BDD2441DA23}">
      <dgm:prSet/>
      <dgm:spPr/>
      <dgm:t>
        <a:bodyPr/>
        <a:lstStyle/>
        <a:p>
          <a:r>
            <a:rPr lang="en-IE"/>
            <a:t>What is Static Analysis?</a:t>
          </a:r>
          <a:endParaRPr lang="en-US"/>
        </a:p>
      </dgm:t>
    </dgm:pt>
    <dgm:pt modelId="{189C78DA-FE4A-44EA-94A6-800A9F70D463}" type="parTrans" cxnId="{84D24A18-5C2C-4BC7-87A7-1869F39FADE4}">
      <dgm:prSet/>
      <dgm:spPr/>
      <dgm:t>
        <a:bodyPr/>
        <a:lstStyle/>
        <a:p>
          <a:endParaRPr lang="en-US"/>
        </a:p>
      </dgm:t>
    </dgm:pt>
    <dgm:pt modelId="{F96613E4-1DCA-4A28-8596-45A684BA1B3C}" type="sibTrans" cxnId="{84D24A18-5C2C-4BC7-87A7-1869F39FADE4}">
      <dgm:prSet/>
      <dgm:spPr/>
      <dgm:t>
        <a:bodyPr/>
        <a:lstStyle/>
        <a:p>
          <a:endParaRPr lang="en-US"/>
        </a:p>
      </dgm:t>
    </dgm:pt>
    <dgm:pt modelId="{85F64CE4-108C-4FDC-A7D6-3A7B7C009943}">
      <dgm:prSet/>
      <dgm:spPr/>
      <dgm:t>
        <a:bodyPr/>
        <a:lstStyle/>
        <a:p>
          <a:r>
            <a:rPr lang="en-IE"/>
            <a:t>How does it work?</a:t>
          </a:r>
          <a:endParaRPr lang="en-US"/>
        </a:p>
      </dgm:t>
    </dgm:pt>
    <dgm:pt modelId="{EA4C91F7-C108-4E46-9B0D-3FC540FDE612}" type="parTrans" cxnId="{E7F470A5-1093-49A8-B74B-779681040821}">
      <dgm:prSet/>
      <dgm:spPr/>
      <dgm:t>
        <a:bodyPr/>
        <a:lstStyle/>
        <a:p>
          <a:endParaRPr lang="en-US"/>
        </a:p>
      </dgm:t>
    </dgm:pt>
    <dgm:pt modelId="{84297DFD-9CD4-47A6-9F93-F8827DAE5CD4}" type="sibTrans" cxnId="{E7F470A5-1093-49A8-B74B-779681040821}">
      <dgm:prSet/>
      <dgm:spPr/>
      <dgm:t>
        <a:bodyPr/>
        <a:lstStyle/>
        <a:p>
          <a:endParaRPr lang="en-US"/>
        </a:p>
      </dgm:t>
    </dgm:pt>
    <dgm:pt modelId="{0EF7681C-0F61-4F3C-B5BD-EB44046D5C7C}">
      <dgm:prSet/>
      <dgm:spPr/>
      <dgm:t>
        <a:bodyPr/>
        <a:lstStyle/>
        <a:p>
          <a:r>
            <a:rPr lang="en-IE"/>
            <a:t>Static Analysis Tools</a:t>
          </a:r>
          <a:endParaRPr lang="en-US"/>
        </a:p>
      </dgm:t>
    </dgm:pt>
    <dgm:pt modelId="{A0807FA3-DD06-4A87-9993-B951A4536964}" type="parTrans" cxnId="{5470F87E-CC82-46DA-AE0E-681BFF0BD529}">
      <dgm:prSet/>
      <dgm:spPr/>
      <dgm:t>
        <a:bodyPr/>
        <a:lstStyle/>
        <a:p>
          <a:endParaRPr lang="en-US"/>
        </a:p>
      </dgm:t>
    </dgm:pt>
    <dgm:pt modelId="{083123BD-39AE-4BFC-BD48-7D4ACC13FBF8}" type="sibTrans" cxnId="{5470F87E-CC82-46DA-AE0E-681BFF0BD529}">
      <dgm:prSet/>
      <dgm:spPr/>
      <dgm:t>
        <a:bodyPr/>
        <a:lstStyle/>
        <a:p>
          <a:endParaRPr lang="en-US"/>
        </a:p>
      </dgm:t>
    </dgm:pt>
    <dgm:pt modelId="{EED0D4FE-CD50-46A3-B5DD-AAF394414A6A}" type="pres">
      <dgm:prSet presAssocID="{629178BA-8777-4EB0-8E03-253CDF0A46FB}" presName="linear" presStyleCnt="0">
        <dgm:presLayoutVars>
          <dgm:animLvl val="lvl"/>
          <dgm:resizeHandles val="exact"/>
        </dgm:presLayoutVars>
      </dgm:prSet>
      <dgm:spPr/>
    </dgm:pt>
    <dgm:pt modelId="{0226BE6E-4EF8-4F34-800A-F4C0A27632F2}" type="pres">
      <dgm:prSet presAssocID="{B1E7B22F-6E2D-4580-BB94-A11095A48DE6}" presName="parentText" presStyleLbl="node1" presStyleIdx="0" presStyleCnt="5">
        <dgm:presLayoutVars>
          <dgm:chMax val="0"/>
          <dgm:bulletEnabled val="1"/>
        </dgm:presLayoutVars>
      </dgm:prSet>
      <dgm:spPr/>
    </dgm:pt>
    <dgm:pt modelId="{93BC0F51-A632-4D13-9EE1-9F8E45623F3C}" type="pres">
      <dgm:prSet presAssocID="{363316EE-D053-423A-B568-8FA5E93007A0}" presName="spacer" presStyleCnt="0"/>
      <dgm:spPr/>
    </dgm:pt>
    <dgm:pt modelId="{B9CD2E22-C81D-4BB5-BEB8-708F05951B88}" type="pres">
      <dgm:prSet presAssocID="{76A81149-017A-41B9-BBD8-E99954F8018A}" presName="parentText" presStyleLbl="node1" presStyleIdx="1" presStyleCnt="5">
        <dgm:presLayoutVars>
          <dgm:chMax val="0"/>
          <dgm:bulletEnabled val="1"/>
        </dgm:presLayoutVars>
      </dgm:prSet>
      <dgm:spPr/>
    </dgm:pt>
    <dgm:pt modelId="{83FF73C5-F71A-4B9B-A9CF-AD96C68D62DC}" type="pres">
      <dgm:prSet presAssocID="{8FC88C57-860D-4A58-A8F1-99641D2E0715}" presName="spacer" presStyleCnt="0"/>
      <dgm:spPr/>
    </dgm:pt>
    <dgm:pt modelId="{39BFC049-8E65-467E-9304-C98ADEAE1C05}" type="pres">
      <dgm:prSet presAssocID="{0B5F613B-C5DF-40B3-B8D3-8BDD2441DA23}" presName="parentText" presStyleLbl="node1" presStyleIdx="2" presStyleCnt="5">
        <dgm:presLayoutVars>
          <dgm:chMax val="0"/>
          <dgm:bulletEnabled val="1"/>
        </dgm:presLayoutVars>
      </dgm:prSet>
      <dgm:spPr/>
    </dgm:pt>
    <dgm:pt modelId="{51A6838D-34F1-4071-95B6-41F6C904C9AD}" type="pres">
      <dgm:prSet presAssocID="{F96613E4-1DCA-4A28-8596-45A684BA1B3C}" presName="spacer" presStyleCnt="0"/>
      <dgm:spPr/>
    </dgm:pt>
    <dgm:pt modelId="{3C66E8CD-86AB-4249-8D51-A39FC898FE1C}" type="pres">
      <dgm:prSet presAssocID="{85F64CE4-108C-4FDC-A7D6-3A7B7C009943}" presName="parentText" presStyleLbl="node1" presStyleIdx="3" presStyleCnt="5">
        <dgm:presLayoutVars>
          <dgm:chMax val="0"/>
          <dgm:bulletEnabled val="1"/>
        </dgm:presLayoutVars>
      </dgm:prSet>
      <dgm:spPr/>
    </dgm:pt>
    <dgm:pt modelId="{3A96EDAF-A35A-45D0-A4A2-DB5DD7F724D1}" type="pres">
      <dgm:prSet presAssocID="{84297DFD-9CD4-47A6-9F93-F8827DAE5CD4}" presName="spacer" presStyleCnt="0"/>
      <dgm:spPr/>
    </dgm:pt>
    <dgm:pt modelId="{E439E95A-E97B-49C6-942D-9CC8E8DD009F}" type="pres">
      <dgm:prSet presAssocID="{0EF7681C-0F61-4F3C-B5BD-EB44046D5C7C}" presName="parentText" presStyleLbl="node1" presStyleIdx="4" presStyleCnt="5">
        <dgm:presLayoutVars>
          <dgm:chMax val="0"/>
          <dgm:bulletEnabled val="1"/>
        </dgm:presLayoutVars>
      </dgm:prSet>
      <dgm:spPr/>
    </dgm:pt>
  </dgm:ptLst>
  <dgm:cxnLst>
    <dgm:cxn modelId="{F3725202-2DB6-4FB7-86B6-604507E9A46A}" type="presOf" srcId="{76A81149-017A-41B9-BBD8-E99954F8018A}" destId="{B9CD2E22-C81D-4BB5-BEB8-708F05951B88}" srcOrd="0" destOrd="0" presId="urn:microsoft.com/office/officeart/2005/8/layout/vList2"/>
    <dgm:cxn modelId="{84D24A18-5C2C-4BC7-87A7-1869F39FADE4}" srcId="{629178BA-8777-4EB0-8E03-253CDF0A46FB}" destId="{0B5F613B-C5DF-40B3-B8D3-8BDD2441DA23}" srcOrd="2" destOrd="0" parTransId="{189C78DA-FE4A-44EA-94A6-800A9F70D463}" sibTransId="{F96613E4-1DCA-4A28-8596-45A684BA1B3C}"/>
    <dgm:cxn modelId="{51AE4E2E-0895-453D-BB3D-EB1EF9B9B32D}" type="presOf" srcId="{629178BA-8777-4EB0-8E03-253CDF0A46FB}" destId="{EED0D4FE-CD50-46A3-B5DD-AAF394414A6A}" srcOrd="0" destOrd="0" presId="urn:microsoft.com/office/officeart/2005/8/layout/vList2"/>
    <dgm:cxn modelId="{6DB5273D-8020-4D24-9667-8174A42EFEC6}" type="presOf" srcId="{0B5F613B-C5DF-40B3-B8D3-8BDD2441DA23}" destId="{39BFC049-8E65-467E-9304-C98ADEAE1C05}" srcOrd="0" destOrd="0" presId="urn:microsoft.com/office/officeart/2005/8/layout/vList2"/>
    <dgm:cxn modelId="{C0DA2E5C-84A9-411A-ACC2-99522C36D638}" srcId="{629178BA-8777-4EB0-8E03-253CDF0A46FB}" destId="{76A81149-017A-41B9-BBD8-E99954F8018A}" srcOrd="1" destOrd="0" parTransId="{188B8004-3DDF-49A8-968A-30EBCB58CE6D}" sibTransId="{8FC88C57-860D-4A58-A8F1-99641D2E0715}"/>
    <dgm:cxn modelId="{433F2272-DB2E-4181-93BA-E9D555F366E6}" type="presOf" srcId="{85F64CE4-108C-4FDC-A7D6-3A7B7C009943}" destId="{3C66E8CD-86AB-4249-8D51-A39FC898FE1C}" srcOrd="0" destOrd="0" presId="urn:microsoft.com/office/officeart/2005/8/layout/vList2"/>
    <dgm:cxn modelId="{5470F87E-CC82-46DA-AE0E-681BFF0BD529}" srcId="{629178BA-8777-4EB0-8E03-253CDF0A46FB}" destId="{0EF7681C-0F61-4F3C-B5BD-EB44046D5C7C}" srcOrd="4" destOrd="0" parTransId="{A0807FA3-DD06-4A87-9993-B951A4536964}" sibTransId="{083123BD-39AE-4BFC-BD48-7D4ACC13FBF8}"/>
    <dgm:cxn modelId="{CDBD259A-CA35-4EEF-B8F8-AEF92A1077FF}" srcId="{629178BA-8777-4EB0-8E03-253CDF0A46FB}" destId="{B1E7B22F-6E2D-4580-BB94-A11095A48DE6}" srcOrd="0" destOrd="0" parTransId="{695022FD-2781-4408-8968-9C1941D681B0}" sibTransId="{363316EE-D053-423A-B568-8FA5E93007A0}"/>
    <dgm:cxn modelId="{F54678A2-B6C7-4F4A-B69B-49DBBA1E6F78}" type="presOf" srcId="{B1E7B22F-6E2D-4580-BB94-A11095A48DE6}" destId="{0226BE6E-4EF8-4F34-800A-F4C0A27632F2}" srcOrd="0" destOrd="0" presId="urn:microsoft.com/office/officeart/2005/8/layout/vList2"/>
    <dgm:cxn modelId="{E7F470A5-1093-49A8-B74B-779681040821}" srcId="{629178BA-8777-4EB0-8E03-253CDF0A46FB}" destId="{85F64CE4-108C-4FDC-A7D6-3A7B7C009943}" srcOrd="3" destOrd="0" parTransId="{EA4C91F7-C108-4E46-9B0D-3FC540FDE612}" sibTransId="{84297DFD-9CD4-47A6-9F93-F8827DAE5CD4}"/>
    <dgm:cxn modelId="{176033F7-06C0-4A50-985E-1592240A60FC}" type="presOf" srcId="{0EF7681C-0F61-4F3C-B5BD-EB44046D5C7C}" destId="{E439E95A-E97B-49C6-942D-9CC8E8DD009F}" srcOrd="0" destOrd="0" presId="urn:microsoft.com/office/officeart/2005/8/layout/vList2"/>
    <dgm:cxn modelId="{FE78435E-2B8E-4DF0-9ABE-801076CC6479}" type="presParOf" srcId="{EED0D4FE-CD50-46A3-B5DD-AAF394414A6A}" destId="{0226BE6E-4EF8-4F34-800A-F4C0A27632F2}" srcOrd="0" destOrd="0" presId="urn:microsoft.com/office/officeart/2005/8/layout/vList2"/>
    <dgm:cxn modelId="{56FD14F4-AD36-42CB-A236-B31DECA9C83B}" type="presParOf" srcId="{EED0D4FE-CD50-46A3-B5DD-AAF394414A6A}" destId="{93BC0F51-A632-4D13-9EE1-9F8E45623F3C}" srcOrd="1" destOrd="0" presId="urn:microsoft.com/office/officeart/2005/8/layout/vList2"/>
    <dgm:cxn modelId="{A8591B5A-AEC2-4C83-B8AB-3C2F005CAECA}" type="presParOf" srcId="{EED0D4FE-CD50-46A3-B5DD-AAF394414A6A}" destId="{B9CD2E22-C81D-4BB5-BEB8-708F05951B88}" srcOrd="2" destOrd="0" presId="urn:microsoft.com/office/officeart/2005/8/layout/vList2"/>
    <dgm:cxn modelId="{33BB0B31-A050-410D-8BDE-8EAD02868F83}" type="presParOf" srcId="{EED0D4FE-CD50-46A3-B5DD-AAF394414A6A}" destId="{83FF73C5-F71A-4B9B-A9CF-AD96C68D62DC}" srcOrd="3" destOrd="0" presId="urn:microsoft.com/office/officeart/2005/8/layout/vList2"/>
    <dgm:cxn modelId="{54A31789-A97E-4B8E-B88B-9D07158D7444}" type="presParOf" srcId="{EED0D4FE-CD50-46A3-B5DD-AAF394414A6A}" destId="{39BFC049-8E65-467E-9304-C98ADEAE1C05}" srcOrd="4" destOrd="0" presId="urn:microsoft.com/office/officeart/2005/8/layout/vList2"/>
    <dgm:cxn modelId="{A2BBFE5F-4121-475C-B0EE-CDD0C0392A6F}" type="presParOf" srcId="{EED0D4FE-CD50-46A3-B5DD-AAF394414A6A}" destId="{51A6838D-34F1-4071-95B6-41F6C904C9AD}" srcOrd="5" destOrd="0" presId="urn:microsoft.com/office/officeart/2005/8/layout/vList2"/>
    <dgm:cxn modelId="{D48F7C33-7DBA-4D18-853E-2BDE5BDE7DE4}" type="presParOf" srcId="{EED0D4FE-CD50-46A3-B5DD-AAF394414A6A}" destId="{3C66E8CD-86AB-4249-8D51-A39FC898FE1C}" srcOrd="6" destOrd="0" presId="urn:microsoft.com/office/officeart/2005/8/layout/vList2"/>
    <dgm:cxn modelId="{2E3280B9-3EE4-4BFD-8DAD-8213E41B0DE2}" type="presParOf" srcId="{EED0D4FE-CD50-46A3-B5DD-AAF394414A6A}" destId="{3A96EDAF-A35A-45D0-A4A2-DB5DD7F724D1}" srcOrd="7" destOrd="0" presId="urn:microsoft.com/office/officeart/2005/8/layout/vList2"/>
    <dgm:cxn modelId="{C5C53BF7-D200-4846-9381-81CD3F70A016}" type="presParOf" srcId="{EED0D4FE-CD50-46A3-B5DD-AAF394414A6A}" destId="{E439E95A-E97B-49C6-942D-9CC8E8DD009F}"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26BE6E-4EF8-4F34-800A-F4C0A27632F2}">
      <dsp:nvSpPr>
        <dsp:cNvPr id="0" name=""/>
        <dsp:cNvSpPr/>
      </dsp:nvSpPr>
      <dsp:spPr>
        <a:xfrm>
          <a:off x="0" y="57721"/>
          <a:ext cx="6263640" cy="98338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E" sz="4100" kern="1200"/>
            <a:t>White Box Testing</a:t>
          </a:r>
          <a:endParaRPr lang="en-US" sz="4100" kern="1200"/>
        </a:p>
      </dsp:txBody>
      <dsp:txXfrm>
        <a:off x="48005" y="105726"/>
        <a:ext cx="6167630" cy="887374"/>
      </dsp:txXfrm>
    </dsp:sp>
    <dsp:sp modelId="{B9CD2E22-C81D-4BB5-BEB8-708F05951B88}">
      <dsp:nvSpPr>
        <dsp:cNvPr id="0" name=""/>
        <dsp:cNvSpPr/>
      </dsp:nvSpPr>
      <dsp:spPr>
        <a:xfrm>
          <a:off x="0" y="1159186"/>
          <a:ext cx="6263640" cy="983384"/>
        </a:xfrm>
        <a:prstGeom prst="roundRect">
          <a:avLst/>
        </a:prstGeom>
        <a:solidFill>
          <a:schemeClr val="accent5">
            <a:hueOff val="-1838336"/>
            <a:satOff val="-2557"/>
            <a:lumOff val="-9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E" sz="4100" kern="1200"/>
            <a:t>Code Coverage</a:t>
          </a:r>
          <a:endParaRPr lang="en-US" sz="4100" kern="1200"/>
        </a:p>
      </dsp:txBody>
      <dsp:txXfrm>
        <a:off x="48005" y="1207191"/>
        <a:ext cx="6167630" cy="887374"/>
      </dsp:txXfrm>
    </dsp:sp>
    <dsp:sp modelId="{39BFC049-8E65-467E-9304-C98ADEAE1C05}">
      <dsp:nvSpPr>
        <dsp:cNvPr id="0" name=""/>
        <dsp:cNvSpPr/>
      </dsp:nvSpPr>
      <dsp:spPr>
        <a:xfrm>
          <a:off x="0" y="2260651"/>
          <a:ext cx="6263640" cy="983384"/>
        </a:xfrm>
        <a:prstGeom prst="round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E" sz="4100" kern="1200"/>
            <a:t>What is Static Analysis?</a:t>
          </a:r>
          <a:endParaRPr lang="en-US" sz="4100" kern="1200"/>
        </a:p>
      </dsp:txBody>
      <dsp:txXfrm>
        <a:off x="48005" y="2308656"/>
        <a:ext cx="6167630" cy="887374"/>
      </dsp:txXfrm>
    </dsp:sp>
    <dsp:sp modelId="{3C66E8CD-86AB-4249-8D51-A39FC898FE1C}">
      <dsp:nvSpPr>
        <dsp:cNvPr id="0" name=""/>
        <dsp:cNvSpPr/>
      </dsp:nvSpPr>
      <dsp:spPr>
        <a:xfrm>
          <a:off x="0" y="3362116"/>
          <a:ext cx="6263640" cy="983384"/>
        </a:xfrm>
        <a:prstGeom prst="roundRect">
          <a:avLst/>
        </a:prstGeom>
        <a:solidFill>
          <a:schemeClr val="accent5">
            <a:hueOff val="-5515009"/>
            <a:satOff val="-7671"/>
            <a:lumOff val="-29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E" sz="4100" kern="1200"/>
            <a:t>How does it work?</a:t>
          </a:r>
          <a:endParaRPr lang="en-US" sz="4100" kern="1200"/>
        </a:p>
      </dsp:txBody>
      <dsp:txXfrm>
        <a:off x="48005" y="3410121"/>
        <a:ext cx="6167630" cy="887374"/>
      </dsp:txXfrm>
    </dsp:sp>
    <dsp:sp modelId="{E439E95A-E97B-49C6-942D-9CC8E8DD009F}">
      <dsp:nvSpPr>
        <dsp:cNvPr id="0" name=""/>
        <dsp:cNvSpPr/>
      </dsp:nvSpPr>
      <dsp:spPr>
        <a:xfrm>
          <a:off x="0" y="4463581"/>
          <a:ext cx="6263640" cy="983384"/>
        </a:xfrm>
        <a:prstGeom prst="round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E" sz="4100" kern="1200"/>
            <a:t>Static Analysis Tools</a:t>
          </a:r>
          <a:endParaRPr lang="en-US" sz="4100" kern="1200"/>
        </a:p>
      </dsp:txBody>
      <dsp:txXfrm>
        <a:off x="48005" y="4511586"/>
        <a:ext cx="6167630" cy="88737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1.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E9FC6C-C9C3-41A5-ACC7-D2B860A51DFF}" type="datetimeFigureOut">
              <a:rPr lang="en-IE" smtClean="0"/>
              <a:t>14/02/2023</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6957D6-2761-4B46-A762-842B519E6AA8}" type="slidenum">
              <a:rPr lang="en-IE" smtClean="0"/>
              <a:t>‹#›</a:t>
            </a:fld>
            <a:endParaRPr lang="en-IE"/>
          </a:p>
        </p:txBody>
      </p:sp>
    </p:spTree>
    <p:extLst>
      <p:ext uri="{BB962C8B-B14F-4D97-AF65-F5344CB8AC3E}">
        <p14:creationId xmlns:p14="http://schemas.microsoft.com/office/powerpoint/2010/main" val="1289776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10"/>
          </p:nvPr>
        </p:nvSpPr>
        <p:spPr/>
        <p:txBody>
          <a:bodyPr/>
          <a:lstStyle/>
          <a:p>
            <a:fld id="{396957D6-2761-4B46-A762-842B519E6AA8}" type="slidenum">
              <a:rPr lang="en-IE" smtClean="0"/>
              <a:t>1</a:t>
            </a:fld>
            <a:endParaRPr lang="en-IE"/>
          </a:p>
        </p:txBody>
      </p:sp>
    </p:spTree>
    <p:extLst>
      <p:ext uri="{BB962C8B-B14F-4D97-AF65-F5344CB8AC3E}">
        <p14:creationId xmlns:p14="http://schemas.microsoft.com/office/powerpoint/2010/main" val="1869168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10"/>
          </p:nvPr>
        </p:nvSpPr>
        <p:spPr/>
        <p:txBody>
          <a:bodyPr/>
          <a:lstStyle/>
          <a:p>
            <a:fld id="{396957D6-2761-4B46-A762-842B519E6AA8}" type="slidenum">
              <a:rPr lang="en-IE" smtClean="0"/>
              <a:t>2</a:t>
            </a:fld>
            <a:endParaRPr lang="en-IE"/>
          </a:p>
        </p:txBody>
      </p:sp>
    </p:spTree>
    <p:extLst>
      <p:ext uri="{BB962C8B-B14F-4D97-AF65-F5344CB8AC3E}">
        <p14:creationId xmlns:p14="http://schemas.microsoft.com/office/powerpoint/2010/main" val="2826139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p:cNvSpPr>
            <a:spLocks noGrp="1"/>
          </p:cNvSpPr>
          <p:nvPr>
            <p:ph type="dt" sz="half" idx="10"/>
          </p:nvPr>
        </p:nvSpPr>
        <p:spPr/>
        <p:txBody>
          <a:bodyPr/>
          <a:lstStyle/>
          <a:p>
            <a:fld id="{1A7FED56-C732-4545-8C60-C8DB1AE0EF6D}" type="datetime1">
              <a:rPr lang="en-IE" smtClean="0"/>
              <a:t>14/02/2023</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1003645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E"/>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p:cNvSpPr>
            <a:spLocks noGrp="1"/>
          </p:cNvSpPr>
          <p:nvPr>
            <p:ph type="dt" sz="half" idx="10"/>
          </p:nvPr>
        </p:nvSpPr>
        <p:spPr/>
        <p:txBody>
          <a:bodyPr/>
          <a:lstStyle/>
          <a:p>
            <a:fld id="{9E48CFDF-6EB2-4CF1-B603-FC2677CAF8AD}" type="datetime1">
              <a:rPr lang="en-IE" smtClean="0"/>
              <a:t>14/02/2023</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2770128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p:cNvSpPr>
            <a:spLocks noGrp="1"/>
          </p:cNvSpPr>
          <p:nvPr>
            <p:ph type="dt" sz="half" idx="10"/>
          </p:nvPr>
        </p:nvSpPr>
        <p:spPr/>
        <p:txBody>
          <a:bodyPr/>
          <a:lstStyle/>
          <a:p>
            <a:fld id="{78B35710-6182-45EA-AA63-12BBF8265CBE}" type="datetime1">
              <a:rPr lang="en-IE" smtClean="0"/>
              <a:t>14/02/2023</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2794773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E"/>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p:cNvSpPr>
            <a:spLocks noGrp="1"/>
          </p:cNvSpPr>
          <p:nvPr>
            <p:ph type="dt" sz="half" idx="10"/>
          </p:nvPr>
        </p:nvSpPr>
        <p:spPr/>
        <p:txBody>
          <a:bodyPr/>
          <a:lstStyle/>
          <a:p>
            <a:fld id="{13F31ED8-5BDD-4BC8-8273-F886053C83F3}" type="datetime1">
              <a:rPr lang="en-IE" smtClean="0"/>
              <a:t>14/02/2023</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3922969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BADC1A-866D-4E98-94FE-448BE28DF496}" type="datetime1">
              <a:rPr lang="en-IE" smtClean="0"/>
              <a:t>14/02/2023</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1141039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E"/>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p:cNvSpPr>
            <a:spLocks noGrp="1"/>
          </p:cNvSpPr>
          <p:nvPr>
            <p:ph type="dt" sz="half" idx="10"/>
          </p:nvPr>
        </p:nvSpPr>
        <p:spPr/>
        <p:txBody>
          <a:bodyPr/>
          <a:lstStyle/>
          <a:p>
            <a:fld id="{9023A0BC-064F-4BEA-926C-3EF04AD6ECBA}" type="datetime1">
              <a:rPr lang="en-IE" smtClean="0"/>
              <a:t>14/02/2023</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1440085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p:cNvSpPr>
            <a:spLocks noGrp="1"/>
          </p:cNvSpPr>
          <p:nvPr>
            <p:ph type="dt" sz="half" idx="10"/>
          </p:nvPr>
        </p:nvSpPr>
        <p:spPr/>
        <p:txBody>
          <a:bodyPr/>
          <a:lstStyle/>
          <a:p>
            <a:fld id="{6C4031FA-0DC7-4730-9BB4-D767101E8A1C}" type="datetime1">
              <a:rPr lang="en-IE" smtClean="0"/>
              <a:t>14/02/2023</a:t>
            </a:fld>
            <a:endParaRPr lang="en-IE"/>
          </a:p>
        </p:txBody>
      </p:sp>
      <p:sp>
        <p:nvSpPr>
          <p:cNvPr id="8" name="Footer Placeholder 7"/>
          <p:cNvSpPr>
            <a:spLocks noGrp="1"/>
          </p:cNvSpPr>
          <p:nvPr>
            <p:ph type="ftr" sz="quarter" idx="11"/>
          </p:nvPr>
        </p:nvSpPr>
        <p:spPr/>
        <p:txBody>
          <a:bodyPr/>
          <a:lstStyle/>
          <a:p>
            <a:endParaRPr lang="en-IE"/>
          </a:p>
        </p:txBody>
      </p:sp>
      <p:sp>
        <p:nvSpPr>
          <p:cNvPr id="9" name="Slide Number Placeholder 8"/>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400883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E"/>
          </a:p>
        </p:txBody>
      </p:sp>
      <p:sp>
        <p:nvSpPr>
          <p:cNvPr id="3" name="Date Placeholder 2"/>
          <p:cNvSpPr>
            <a:spLocks noGrp="1"/>
          </p:cNvSpPr>
          <p:nvPr>
            <p:ph type="dt" sz="half" idx="10"/>
          </p:nvPr>
        </p:nvSpPr>
        <p:spPr/>
        <p:txBody>
          <a:bodyPr/>
          <a:lstStyle/>
          <a:p>
            <a:fld id="{B7E5712E-C27F-485F-A6BA-B670420AB034}" type="datetime1">
              <a:rPr lang="en-IE" smtClean="0"/>
              <a:t>14/02/2023</a:t>
            </a:fld>
            <a:endParaRPr lang="en-IE"/>
          </a:p>
        </p:txBody>
      </p:sp>
      <p:sp>
        <p:nvSpPr>
          <p:cNvPr id="4" name="Footer Placeholder 3"/>
          <p:cNvSpPr>
            <a:spLocks noGrp="1"/>
          </p:cNvSpPr>
          <p:nvPr>
            <p:ph type="ftr" sz="quarter" idx="11"/>
          </p:nvPr>
        </p:nvSpPr>
        <p:spPr/>
        <p:txBody>
          <a:bodyPr/>
          <a:lstStyle/>
          <a:p>
            <a:endParaRPr lang="en-IE"/>
          </a:p>
        </p:txBody>
      </p:sp>
      <p:sp>
        <p:nvSpPr>
          <p:cNvPr id="5" name="Slide Number Placeholder 4"/>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2183423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4A1937-CC8C-4FA2-B053-74F42387CAA0}" type="datetime1">
              <a:rPr lang="en-IE" smtClean="0"/>
              <a:t>14/02/2023</a:t>
            </a:fld>
            <a:endParaRPr lang="en-IE"/>
          </a:p>
        </p:txBody>
      </p:sp>
      <p:sp>
        <p:nvSpPr>
          <p:cNvPr id="3" name="Footer Placeholder 2"/>
          <p:cNvSpPr>
            <a:spLocks noGrp="1"/>
          </p:cNvSpPr>
          <p:nvPr>
            <p:ph type="ftr" sz="quarter" idx="11"/>
          </p:nvPr>
        </p:nvSpPr>
        <p:spPr/>
        <p:txBody>
          <a:bodyPr/>
          <a:lstStyle/>
          <a:p>
            <a:endParaRPr lang="en-IE"/>
          </a:p>
        </p:txBody>
      </p:sp>
      <p:sp>
        <p:nvSpPr>
          <p:cNvPr id="4" name="Slide Number Placeholder 3"/>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2881970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A5D84D-D3BB-49BF-848B-97432E113FD6}" type="datetime1">
              <a:rPr lang="en-IE" smtClean="0"/>
              <a:t>14/02/2023</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307341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0C9941-3405-4F6A-AEB8-3651371E2F72}" type="datetime1">
              <a:rPr lang="en-IE" smtClean="0"/>
              <a:t>14/02/2023</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FFC13BE7-83E9-478C-8608-BD62294B1FA9}" type="slidenum">
              <a:rPr lang="en-IE" smtClean="0"/>
              <a:t>‹#›</a:t>
            </a:fld>
            <a:endParaRPr lang="en-IE"/>
          </a:p>
        </p:txBody>
      </p:sp>
    </p:spTree>
    <p:extLst>
      <p:ext uri="{BB962C8B-B14F-4D97-AF65-F5344CB8AC3E}">
        <p14:creationId xmlns:p14="http://schemas.microsoft.com/office/powerpoint/2010/main" val="2718225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E"/>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BE88DC-10E7-4DD9-A7AC-51FA393E22CA}" type="datetime1">
              <a:rPr lang="en-IE" smtClean="0"/>
              <a:t>14/02/2023</a:t>
            </a:fld>
            <a:endParaRPr lang="en-I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C13BE7-83E9-478C-8608-BD62294B1FA9}" type="slidenum">
              <a:rPr lang="en-IE" smtClean="0"/>
              <a:t>‹#›</a:t>
            </a:fld>
            <a:endParaRPr lang="en-IE"/>
          </a:p>
        </p:txBody>
      </p:sp>
    </p:spTree>
    <p:extLst>
      <p:ext uri="{BB962C8B-B14F-4D97-AF65-F5344CB8AC3E}">
        <p14:creationId xmlns:p14="http://schemas.microsoft.com/office/powerpoint/2010/main" val="2795744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www.g2.com/categories/static-code-analysis/free"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guru99.com/white-box-testing.html" TargetMode="External"/><Relationship Id="rId2" Type="http://schemas.openxmlformats.org/officeDocument/2006/relationships/hyperlink" Target="https://www.owasp.org/index.php/Static_Code_Analysis"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32856" y="312862"/>
            <a:ext cx="6553201" cy="932688"/>
          </a:xfrm>
        </p:spPr>
        <p:txBody>
          <a:bodyPr>
            <a:normAutofit/>
          </a:bodyPr>
          <a:lstStyle/>
          <a:p>
            <a:pPr algn="l"/>
            <a:r>
              <a:rPr lang="en-IE" sz="5400" b="1" dirty="0"/>
              <a:t>Static Analysis</a:t>
            </a:r>
          </a:p>
        </p:txBody>
      </p:sp>
      <p:pic>
        <p:nvPicPr>
          <p:cNvPr id="1026" name="Picture 2" descr="Static Code Analysis - CyberHoot">
            <a:extLst>
              <a:ext uri="{FF2B5EF4-FFF2-40B4-BE49-F238E27FC236}">
                <a16:creationId xmlns:a16="http://schemas.microsoft.com/office/drawing/2014/main" id="{B34B16E4-0A25-E447-8C74-5D988530F25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358697" y="1428372"/>
            <a:ext cx="9102473" cy="5347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3263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440" y="221434"/>
            <a:ext cx="10515600" cy="941160"/>
          </a:xfrm>
        </p:spPr>
        <p:txBody>
          <a:bodyPr/>
          <a:lstStyle/>
          <a:p>
            <a:r>
              <a:rPr lang="en-IE" b="1" dirty="0"/>
              <a:t>What is Static Analysis?</a:t>
            </a:r>
          </a:p>
        </p:txBody>
      </p:sp>
      <p:sp>
        <p:nvSpPr>
          <p:cNvPr id="3" name="Content Placeholder 2"/>
          <p:cNvSpPr>
            <a:spLocks noGrp="1"/>
          </p:cNvSpPr>
          <p:nvPr>
            <p:ph idx="1"/>
          </p:nvPr>
        </p:nvSpPr>
        <p:spPr>
          <a:xfrm>
            <a:off x="472439" y="1162594"/>
            <a:ext cx="11375571" cy="5473972"/>
          </a:xfrm>
        </p:spPr>
        <p:txBody>
          <a:bodyPr>
            <a:normAutofit lnSpcReduction="10000"/>
          </a:bodyPr>
          <a:lstStyle/>
          <a:p>
            <a:r>
              <a:rPr lang="en-IE" dirty="0"/>
              <a:t>Static Code Analysis (also known as Source Code Analysis) is usually performed as part of a Code Review.</a:t>
            </a:r>
          </a:p>
          <a:p>
            <a:r>
              <a:rPr lang="en-IE" dirty="0"/>
              <a:t>It is carried out at the </a:t>
            </a:r>
            <a:r>
              <a:rPr lang="en-IE" b="1" dirty="0"/>
              <a:t>Implementation</a:t>
            </a:r>
            <a:r>
              <a:rPr lang="en-IE" dirty="0"/>
              <a:t> phase of a project </a:t>
            </a:r>
          </a:p>
          <a:p>
            <a:r>
              <a:rPr lang="en-IE" dirty="0"/>
              <a:t>Static Code Analysis commonly refers to the running of Static Code Analysis tools that attempt to highlight possible vulnerabilities within 'static' (non-running) source code. (OWASP, 2018)</a:t>
            </a:r>
          </a:p>
          <a:p>
            <a:r>
              <a:rPr lang="en-IE" dirty="0"/>
              <a:t>Static Analysis is any analysis done on code </a:t>
            </a:r>
            <a:r>
              <a:rPr lang="en-IE" sz="3500" b="1" dirty="0">
                <a:solidFill>
                  <a:srgbClr val="FF0000"/>
                </a:solidFill>
              </a:rPr>
              <a:t>without</a:t>
            </a:r>
            <a:r>
              <a:rPr lang="en-IE" dirty="0"/>
              <a:t> running it</a:t>
            </a:r>
          </a:p>
          <a:p>
            <a:r>
              <a:rPr lang="en-IE" dirty="0"/>
              <a:t>Simplest form is having a colleague review your code, they are not running the code, the manual view it and check for errors.</a:t>
            </a:r>
          </a:p>
          <a:p>
            <a:pPr lvl="1"/>
            <a:r>
              <a:rPr lang="en-IE" dirty="0"/>
              <a:t>A bit like asking someone to Proof read a document.</a:t>
            </a:r>
          </a:p>
          <a:p>
            <a:r>
              <a:rPr lang="en-IE" dirty="0"/>
              <a:t>However this is still manual, how do we make it quicker and less time consuming?</a:t>
            </a:r>
          </a:p>
          <a:p>
            <a:pPr lvl="1"/>
            <a:r>
              <a:rPr lang="en-IE" b="1" dirty="0"/>
              <a:t>Answer: We automate it!</a:t>
            </a:r>
          </a:p>
          <a:p>
            <a:endParaRPr lang="en-IE" dirty="0"/>
          </a:p>
        </p:txBody>
      </p:sp>
    </p:spTree>
    <p:extLst>
      <p:ext uri="{BB962C8B-B14F-4D97-AF65-F5344CB8AC3E}">
        <p14:creationId xmlns:p14="http://schemas.microsoft.com/office/powerpoint/2010/main" val="3999525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459" y="117489"/>
            <a:ext cx="10515600" cy="1003300"/>
          </a:xfrm>
        </p:spPr>
        <p:txBody>
          <a:bodyPr/>
          <a:lstStyle/>
          <a:p>
            <a:r>
              <a:rPr lang="en-IE" b="1" dirty="0"/>
              <a:t>Introduction to Static Analysis tools</a:t>
            </a:r>
          </a:p>
        </p:txBody>
      </p:sp>
      <p:sp>
        <p:nvSpPr>
          <p:cNvPr id="3" name="Content Placeholder 2"/>
          <p:cNvSpPr>
            <a:spLocks noGrp="1"/>
          </p:cNvSpPr>
          <p:nvPr>
            <p:ph idx="1"/>
          </p:nvPr>
        </p:nvSpPr>
        <p:spPr>
          <a:xfrm>
            <a:off x="315686" y="1120231"/>
            <a:ext cx="11453948" cy="5358946"/>
          </a:xfrm>
        </p:spPr>
        <p:txBody>
          <a:bodyPr>
            <a:normAutofit/>
          </a:bodyPr>
          <a:lstStyle/>
          <a:p>
            <a:r>
              <a:rPr lang="en-IE" dirty="0"/>
              <a:t>Any tool that analyses code </a:t>
            </a:r>
            <a:r>
              <a:rPr lang="en-IE" b="1" dirty="0"/>
              <a:t>without executing </a:t>
            </a:r>
            <a:r>
              <a:rPr lang="en-IE" dirty="0"/>
              <a:t>it is performing static analysis. (Code/application is not running)</a:t>
            </a:r>
          </a:p>
          <a:p>
            <a:r>
              <a:rPr lang="en-IE" dirty="0"/>
              <a:t>For the purpose of detecting security problems, the variety of static analysis tools we are most interested in are the ones that behave a bit like a spell checker!</a:t>
            </a:r>
          </a:p>
          <a:p>
            <a:r>
              <a:rPr lang="en-IE" dirty="0"/>
              <a:t>They prevent well-understood varieties of mistakes from going unnoticed. </a:t>
            </a:r>
          </a:p>
          <a:p>
            <a:r>
              <a:rPr lang="en-IE" dirty="0"/>
              <a:t>Even good spellers use a spell checker because, invariably, spelling mistakes creep in no matter how good a speller you are. </a:t>
            </a:r>
          </a:p>
          <a:p>
            <a:r>
              <a:rPr lang="en-IE" dirty="0"/>
              <a:t>However! A spell checker won’t catch every slip-up: </a:t>
            </a:r>
          </a:p>
          <a:p>
            <a:pPr lvl="1"/>
            <a:r>
              <a:rPr lang="en-IE" dirty="0"/>
              <a:t>If you type </a:t>
            </a:r>
            <a:r>
              <a:rPr lang="en-IE" i="1" dirty="0"/>
              <a:t>blue </a:t>
            </a:r>
            <a:r>
              <a:rPr lang="en-IE" dirty="0"/>
              <a:t>when you mean </a:t>
            </a:r>
            <a:r>
              <a:rPr lang="en-IE" i="1" dirty="0"/>
              <a:t>blew, </a:t>
            </a:r>
            <a:r>
              <a:rPr lang="en-IE" dirty="0"/>
              <a:t>a spell checker won’t help!</a:t>
            </a:r>
          </a:p>
          <a:p>
            <a:pPr lvl="2"/>
            <a:r>
              <a:rPr lang="en-IE" dirty="0"/>
              <a:t>The sky is blew</a:t>
            </a:r>
          </a:p>
          <a:p>
            <a:pPr lvl="1"/>
            <a:r>
              <a:rPr lang="en-IE" dirty="0"/>
              <a:t>Static analysis tools are the same…</a:t>
            </a:r>
          </a:p>
        </p:txBody>
      </p:sp>
    </p:spTree>
    <p:extLst>
      <p:ext uri="{BB962C8B-B14F-4D97-AF65-F5344CB8AC3E}">
        <p14:creationId xmlns:p14="http://schemas.microsoft.com/office/powerpoint/2010/main" val="723615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234" y="182246"/>
            <a:ext cx="10515600" cy="872113"/>
          </a:xfrm>
        </p:spPr>
        <p:txBody>
          <a:bodyPr/>
          <a:lstStyle/>
          <a:p>
            <a:r>
              <a:rPr lang="en-IE" b="1" dirty="0"/>
              <a:t>How do code mistakes occur?</a:t>
            </a:r>
          </a:p>
        </p:txBody>
      </p:sp>
      <p:sp>
        <p:nvSpPr>
          <p:cNvPr id="3" name="Content Placeholder 2"/>
          <p:cNvSpPr>
            <a:spLocks noGrp="1"/>
          </p:cNvSpPr>
          <p:nvPr>
            <p:ph idx="1"/>
          </p:nvPr>
        </p:nvSpPr>
        <p:spPr>
          <a:xfrm>
            <a:off x="187233" y="1007705"/>
            <a:ext cx="11709297" cy="5589037"/>
          </a:xfrm>
        </p:spPr>
        <p:txBody>
          <a:bodyPr/>
          <a:lstStyle/>
          <a:p>
            <a:r>
              <a:rPr lang="en-IE" dirty="0"/>
              <a:t>Security problems can result from the same kind of simple mistakes that lead a good speller to occasionally make a typo:</a:t>
            </a:r>
          </a:p>
          <a:p>
            <a:pPr lvl="1"/>
            <a:r>
              <a:rPr lang="en-IE" dirty="0"/>
              <a:t>A little bit of confusion, a momentary lapse, or a temporary disconnect between the brain and the keyboard. </a:t>
            </a:r>
          </a:p>
          <a:p>
            <a:pPr marL="457200" lvl="1" indent="0">
              <a:buNone/>
            </a:pPr>
            <a:endParaRPr lang="en-IE" dirty="0"/>
          </a:p>
          <a:p>
            <a:r>
              <a:rPr lang="en-IE" dirty="0"/>
              <a:t>But security problems can also grow out of a lack of understanding about what secure programming entails. </a:t>
            </a:r>
          </a:p>
          <a:p>
            <a:r>
              <a:rPr lang="en-IE" dirty="0"/>
              <a:t>It is not unusual for programmers to be completely unaware of some of the ways that attackers will try to take advantage of a piece of code.</a:t>
            </a:r>
          </a:p>
          <a:p>
            <a:endParaRPr lang="en-IE" dirty="0"/>
          </a:p>
          <a:p>
            <a:r>
              <a:rPr lang="en-IE" dirty="0"/>
              <a:t>With that in mind, static analysis is well suited to identifying security problems for a number of reasons….</a:t>
            </a:r>
          </a:p>
        </p:txBody>
      </p:sp>
    </p:spTree>
    <p:extLst>
      <p:ext uri="{BB962C8B-B14F-4D97-AF65-F5344CB8AC3E}">
        <p14:creationId xmlns:p14="http://schemas.microsoft.com/office/powerpoint/2010/main" val="9670424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926" y="190046"/>
            <a:ext cx="11022874" cy="1325563"/>
          </a:xfrm>
        </p:spPr>
        <p:txBody>
          <a:bodyPr>
            <a:normAutofit/>
          </a:bodyPr>
          <a:lstStyle/>
          <a:p>
            <a:r>
              <a:rPr lang="en-IE" sz="3600" b="1" dirty="0"/>
              <a:t>Static Analysis helps to identifying security problems because…</a:t>
            </a:r>
          </a:p>
        </p:txBody>
      </p:sp>
      <p:sp>
        <p:nvSpPr>
          <p:cNvPr id="3" name="Content Placeholder 2"/>
          <p:cNvSpPr>
            <a:spLocks noGrp="1"/>
          </p:cNvSpPr>
          <p:nvPr>
            <p:ph idx="1"/>
          </p:nvPr>
        </p:nvSpPr>
        <p:spPr>
          <a:xfrm>
            <a:off x="201386" y="1515609"/>
            <a:ext cx="11281954" cy="5002757"/>
          </a:xfrm>
        </p:spPr>
        <p:txBody>
          <a:bodyPr>
            <a:normAutofit/>
          </a:bodyPr>
          <a:lstStyle/>
          <a:p>
            <a:r>
              <a:rPr lang="en-IE" dirty="0"/>
              <a:t>Static Analysis tools apply checks thoroughly and consistently, without any of the </a:t>
            </a:r>
            <a:r>
              <a:rPr lang="en-IE" b="1" dirty="0"/>
              <a:t>bias</a:t>
            </a:r>
            <a:r>
              <a:rPr lang="en-IE" dirty="0"/>
              <a:t> that a programmer might have about which pieces of code are “interesting” from a security perspective or which pieces of code are easy to exercise through dynamic testing. </a:t>
            </a:r>
          </a:p>
          <a:p>
            <a:endParaRPr lang="en-IE" sz="1000" dirty="0"/>
          </a:p>
          <a:p>
            <a:pPr lvl="1"/>
            <a:r>
              <a:rPr lang="en-IE" dirty="0"/>
              <a:t>Ever asked someone to proofread your work and had them point out an obvious problem that you completely overlooked? </a:t>
            </a:r>
          </a:p>
          <a:p>
            <a:pPr lvl="1"/>
            <a:endParaRPr lang="en-IE" dirty="0"/>
          </a:p>
          <a:p>
            <a:pPr lvl="1"/>
            <a:r>
              <a:rPr lang="en-IE" dirty="0"/>
              <a:t>Was your brain automatically translating the words on the page into the words you intended to write? Then you know how valuable an unbiased analysis can be. </a:t>
            </a:r>
          </a:p>
        </p:txBody>
      </p:sp>
    </p:spTree>
    <p:extLst>
      <p:ext uri="{BB962C8B-B14F-4D97-AF65-F5344CB8AC3E}">
        <p14:creationId xmlns:p14="http://schemas.microsoft.com/office/powerpoint/2010/main" val="2700787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926" y="190046"/>
            <a:ext cx="11022874" cy="1325563"/>
          </a:xfrm>
        </p:spPr>
        <p:txBody>
          <a:bodyPr>
            <a:normAutofit/>
          </a:bodyPr>
          <a:lstStyle/>
          <a:p>
            <a:r>
              <a:rPr lang="en-IE" sz="3600" b="1" dirty="0"/>
              <a:t>Static Analysis helps to identifying security problems because…</a:t>
            </a:r>
          </a:p>
        </p:txBody>
      </p:sp>
      <p:sp>
        <p:nvSpPr>
          <p:cNvPr id="3" name="Content Placeholder 2"/>
          <p:cNvSpPr>
            <a:spLocks noGrp="1"/>
          </p:cNvSpPr>
          <p:nvPr>
            <p:ph idx="1"/>
          </p:nvPr>
        </p:nvSpPr>
        <p:spPr>
          <a:xfrm>
            <a:off x="201386" y="1515609"/>
            <a:ext cx="11281954" cy="5002757"/>
          </a:xfrm>
        </p:spPr>
        <p:txBody>
          <a:bodyPr>
            <a:normAutofit/>
          </a:bodyPr>
          <a:lstStyle/>
          <a:p>
            <a:r>
              <a:rPr lang="en-IE" dirty="0"/>
              <a:t>By examining the code itself, static analysis tools can often point to the </a:t>
            </a:r>
            <a:r>
              <a:rPr lang="en-IE" b="1" dirty="0"/>
              <a:t>root</a:t>
            </a:r>
            <a:r>
              <a:rPr lang="en-IE" dirty="0"/>
              <a:t> </a:t>
            </a:r>
            <a:r>
              <a:rPr lang="en-IE" b="1" dirty="0"/>
              <a:t>cause</a:t>
            </a:r>
            <a:r>
              <a:rPr lang="en-IE" dirty="0"/>
              <a:t> of a security problem, not just one of its symptoms. </a:t>
            </a:r>
          </a:p>
          <a:p>
            <a:pPr marL="0" indent="0">
              <a:buNone/>
            </a:pPr>
            <a:endParaRPr lang="en-IE" sz="1050" dirty="0"/>
          </a:p>
          <a:p>
            <a:r>
              <a:rPr lang="en-IE" dirty="0"/>
              <a:t>This is particularly important for making sure that vulnerabilities are fixed properly. </a:t>
            </a:r>
          </a:p>
          <a:p>
            <a:pPr lvl="1"/>
            <a:r>
              <a:rPr lang="en-IE" dirty="0"/>
              <a:t>When the security team reports: </a:t>
            </a:r>
            <a:r>
              <a:rPr lang="en-IE" i="1" dirty="0"/>
              <a:t>“The program contains a buffer overflow. We know it contains a buffer overflow because when we input the letter ‘A’ 50 times in a row, it crashes.” </a:t>
            </a:r>
          </a:p>
          <a:p>
            <a:pPr lvl="1"/>
            <a:r>
              <a:rPr lang="en-IE" dirty="0"/>
              <a:t>Only later does the security team find out that the developer has “</a:t>
            </a:r>
            <a:r>
              <a:rPr lang="en-IE" b="1" dirty="0"/>
              <a:t>fixed”</a:t>
            </a:r>
            <a:r>
              <a:rPr lang="en-IE" dirty="0"/>
              <a:t> the program by adding a check to see if the input consists of exactly the letter ‘A’ 50 !!</a:t>
            </a:r>
          </a:p>
          <a:p>
            <a:pPr marL="457200" lvl="1" indent="0">
              <a:buNone/>
            </a:pPr>
            <a:r>
              <a:rPr lang="en-IE" sz="2200" b="1" dirty="0"/>
              <a:t>If (</a:t>
            </a:r>
            <a:r>
              <a:rPr lang="en-IE" sz="2200" b="1" dirty="0" err="1"/>
              <a:t>input.equals</a:t>
            </a:r>
            <a:r>
              <a:rPr lang="en-IE" sz="2200" b="1" dirty="0"/>
              <a:t>(“AAAAAAAAAAAAAAAAAAAAAAAAAAAAAAAAAAAAAAAAAAAAAAAAAA”)</a:t>
            </a:r>
          </a:p>
        </p:txBody>
      </p:sp>
      <p:pic>
        <p:nvPicPr>
          <p:cNvPr id="5" name="Picture 4"/>
          <p:cNvPicPr>
            <a:picLocks noChangeAspect="1"/>
          </p:cNvPicPr>
          <p:nvPr/>
        </p:nvPicPr>
        <p:blipFill>
          <a:blip r:embed="rId2"/>
          <a:stretch>
            <a:fillRect/>
          </a:stretch>
        </p:blipFill>
        <p:spPr>
          <a:xfrm>
            <a:off x="9339943" y="5777281"/>
            <a:ext cx="2547257" cy="964742"/>
          </a:xfrm>
          <a:prstGeom prst="rect">
            <a:avLst/>
          </a:prstGeom>
        </p:spPr>
      </p:pic>
    </p:spTree>
    <p:extLst>
      <p:ext uri="{BB962C8B-B14F-4D97-AF65-F5344CB8AC3E}">
        <p14:creationId xmlns:p14="http://schemas.microsoft.com/office/powerpoint/2010/main" val="1543616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5577" y="365125"/>
            <a:ext cx="10818223" cy="1325563"/>
          </a:xfrm>
        </p:spPr>
        <p:txBody>
          <a:bodyPr>
            <a:normAutofit/>
          </a:bodyPr>
          <a:lstStyle/>
          <a:p>
            <a:r>
              <a:rPr lang="en-IE" sz="4000" b="1" dirty="0"/>
              <a:t>Static Analysis helps to identifying security problems because…</a:t>
            </a:r>
          </a:p>
        </p:txBody>
      </p:sp>
      <p:sp>
        <p:nvSpPr>
          <p:cNvPr id="3" name="Content Placeholder 2"/>
          <p:cNvSpPr>
            <a:spLocks noGrp="1"/>
          </p:cNvSpPr>
          <p:nvPr>
            <p:ph idx="1"/>
          </p:nvPr>
        </p:nvSpPr>
        <p:spPr>
          <a:xfrm>
            <a:off x="535577" y="1690688"/>
            <a:ext cx="10972800" cy="4775426"/>
          </a:xfrm>
        </p:spPr>
        <p:txBody>
          <a:bodyPr>
            <a:normAutofit lnSpcReduction="10000"/>
          </a:bodyPr>
          <a:lstStyle/>
          <a:p>
            <a:r>
              <a:rPr lang="en-IE" dirty="0"/>
              <a:t>Static analysis can find errors early in development, even before the program is run for the first time.</a:t>
            </a:r>
          </a:p>
          <a:p>
            <a:r>
              <a:rPr lang="en-IE" dirty="0"/>
              <a:t>Finding an error early not only reduces the cost of fixing the error, but the quick feedback cycle can help guide a programmer’s work: </a:t>
            </a:r>
          </a:p>
          <a:p>
            <a:pPr lvl="1"/>
            <a:r>
              <a:rPr lang="en-IE" dirty="0"/>
              <a:t>A programmer has the opportunity to correct mistakes he or she wasn’t previously aware could even happen. </a:t>
            </a:r>
          </a:p>
          <a:p>
            <a:pPr lvl="1"/>
            <a:r>
              <a:rPr lang="en-IE" dirty="0"/>
              <a:t>The attack scenarios and information about code constructs used by a static analysis tool act as a means of knowledge transfer. </a:t>
            </a:r>
          </a:p>
          <a:p>
            <a:r>
              <a:rPr lang="en-IE" dirty="0"/>
              <a:t>When a vulnerability is discovered, static analysis tools make it easy to recheck a large body of code to see where the new attack might succeed. </a:t>
            </a:r>
          </a:p>
          <a:p>
            <a:pPr lvl="1"/>
            <a:r>
              <a:rPr lang="en-IE" dirty="0"/>
              <a:t>Some security defects exist in software for years before they are discovered, which makes the ability to review legacy code for newly discovered types of defects invaluable.</a:t>
            </a:r>
          </a:p>
        </p:txBody>
      </p:sp>
    </p:spTree>
    <p:extLst>
      <p:ext uri="{BB962C8B-B14F-4D97-AF65-F5344CB8AC3E}">
        <p14:creationId xmlns:p14="http://schemas.microsoft.com/office/powerpoint/2010/main" val="2146022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01972"/>
          </a:xfrm>
        </p:spPr>
        <p:txBody>
          <a:bodyPr/>
          <a:lstStyle/>
          <a:p>
            <a:r>
              <a:rPr lang="en-IE" b="1" dirty="0"/>
              <a:t>Solving Problems with Static Analysis Tools </a:t>
            </a:r>
          </a:p>
        </p:txBody>
      </p:sp>
      <p:sp>
        <p:nvSpPr>
          <p:cNvPr id="3" name="Content Placeholder 2"/>
          <p:cNvSpPr>
            <a:spLocks noGrp="1"/>
          </p:cNvSpPr>
          <p:nvPr>
            <p:ph idx="1"/>
          </p:nvPr>
        </p:nvSpPr>
        <p:spPr>
          <a:xfrm>
            <a:off x="433252" y="1267098"/>
            <a:ext cx="11062062" cy="5089252"/>
          </a:xfrm>
        </p:spPr>
        <p:txBody>
          <a:bodyPr>
            <a:normAutofit/>
          </a:bodyPr>
          <a:lstStyle/>
          <a:p>
            <a:r>
              <a:rPr lang="en-IE" dirty="0"/>
              <a:t>Static analysis is used more widely than many people realise, partially because there are many kinds of static analysis tools, each with different goals. </a:t>
            </a:r>
          </a:p>
          <a:p>
            <a:r>
              <a:rPr lang="en-IE" dirty="0"/>
              <a:t>Different tools examine different areas for static analysis tools, such as:</a:t>
            </a:r>
          </a:p>
          <a:p>
            <a:pPr lvl="1"/>
            <a:r>
              <a:rPr lang="en-IE" dirty="0"/>
              <a:t>Type checking </a:t>
            </a:r>
          </a:p>
          <a:p>
            <a:pPr lvl="1"/>
            <a:r>
              <a:rPr lang="en-IE" dirty="0"/>
              <a:t>Style checking</a:t>
            </a:r>
          </a:p>
          <a:p>
            <a:pPr lvl="1"/>
            <a:r>
              <a:rPr lang="en-IE" dirty="0"/>
              <a:t>Bug finding</a:t>
            </a:r>
          </a:p>
          <a:p>
            <a:pPr lvl="1"/>
            <a:r>
              <a:rPr lang="en-IE" dirty="0"/>
              <a:t>Security review</a:t>
            </a:r>
          </a:p>
        </p:txBody>
      </p:sp>
    </p:spTree>
    <p:extLst>
      <p:ext uri="{BB962C8B-B14F-4D97-AF65-F5344CB8AC3E}">
        <p14:creationId xmlns:p14="http://schemas.microsoft.com/office/powerpoint/2010/main" val="2062555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43467" y="640080"/>
            <a:ext cx="3096427" cy="3668684"/>
          </a:xfrm>
        </p:spPr>
        <p:txBody>
          <a:bodyPr anchor="ctr">
            <a:normAutofit/>
          </a:bodyPr>
          <a:lstStyle/>
          <a:p>
            <a:r>
              <a:rPr lang="en-IE" b="1" dirty="0">
                <a:solidFill>
                  <a:srgbClr val="FFFFFF"/>
                </a:solidFill>
              </a:rPr>
              <a:t>Type</a:t>
            </a:r>
            <a:r>
              <a:rPr lang="en-IE" dirty="0">
                <a:solidFill>
                  <a:srgbClr val="FFFFFF"/>
                </a:solidFill>
              </a:rPr>
              <a:t> </a:t>
            </a:r>
            <a:r>
              <a:rPr lang="en-IE" b="1" dirty="0">
                <a:solidFill>
                  <a:srgbClr val="FFFFFF"/>
                </a:solidFill>
              </a:rPr>
              <a:t>Checking</a:t>
            </a:r>
          </a:p>
        </p:txBody>
      </p:sp>
      <p:sp>
        <p:nvSpPr>
          <p:cNvPr id="3" name="Content Placeholder 2"/>
          <p:cNvSpPr>
            <a:spLocks noGrp="1"/>
          </p:cNvSpPr>
          <p:nvPr>
            <p:ph idx="1"/>
          </p:nvPr>
        </p:nvSpPr>
        <p:spPr>
          <a:xfrm>
            <a:off x="4321232" y="180110"/>
            <a:ext cx="7870768" cy="3231192"/>
          </a:xfrm>
        </p:spPr>
        <p:txBody>
          <a:bodyPr anchor="ctr">
            <a:normAutofit/>
          </a:bodyPr>
          <a:lstStyle/>
          <a:p>
            <a:pPr marL="0" indent="0">
              <a:buNone/>
            </a:pPr>
            <a:r>
              <a:rPr lang="en-IE" sz="2000" dirty="0"/>
              <a:t>The most widely used form of static analysis, and the one that most programmers are familiar with</a:t>
            </a:r>
          </a:p>
          <a:p>
            <a:pPr marL="0" indent="0">
              <a:buNone/>
            </a:pPr>
            <a:r>
              <a:rPr lang="en-IE" sz="2000" dirty="0"/>
              <a:t>Most developers, don’t think too much about type checking. </a:t>
            </a:r>
          </a:p>
          <a:p>
            <a:pPr lvl="1"/>
            <a:r>
              <a:rPr lang="en-IE" sz="2000" dirty="0"/>
              <a:t>because, the rules are typically defined by the programming language and enforced by the compiler.</a:t>
            </a:r>
          </a:p>
          <a:p>
            <a:pPr lvl="1"/>
            <a:r>
              <a:rPr lang="en-IE" sz="2000" dirty="0"/>
              <a:t>Type checking can eliminates entire categories of programming mistakes. </a:t>
            </a:r>
          </a:p>
          <a:p>
            <a:pPr lvl="1"/>
            <a:r>
              <a:rPr lang="en-IE" sz="2000" dirty="0"/>
              <a:t>By catching errors at compile time, type checking prevents runtime errors.</a:t>
            </a:r>
          </a:p>
        </p:txBody>
      </p:sp>
      <p:pic>
        <p:nvPicPr>
          <p:cNvPr id="5" name="Picture 4">
            <a:extLst>
              <a:ext uri="{FF2B5EF4-FFF2-40B4-BE49-F238E27FC236}">
                <a16:creationId xmlns:a16="http://schemas.microsoft.com/office/drawing/2014/main" id="{E77C57F0-027F-4AB1-8646-4BD5BF014E3A}"/>
              </a:ext>
            </a:extLst>
          </p:cNvPr>
          <p:cNvPicPr>
            <a:picLocks noChangeAspect="1"/>
          </p:cNvPicPr>
          <p:nvPr/>
        </p:nvPicPr>
        <p:blipFill>
          <a:blip r:embed="rId2"/>
          <a:stretch>
            <a:fillRect/>
          </a:stretch>
        </p:blipFill>
        <p:spPr>
          <a:xfrm>
            <a:off x="1553179" y="3250981"/>
            <a:ext cx="7870768" cy="3482502"/>
          </a:xfrm>
          <a:prstGeom prst="rect">
            <a:avLst/>
          </a:prstGeom>
        </p:spPr>
      </p:pic>
    </p:spTree>
    <p:extLst>
      <p:ext uri="{BB962C8B-B14F-4D97-AF65-F5344CB8AC3E}">
        <p14:creationId xmlns:p14="http://schemas.microsoft.com/office/powerpoint/2010/main" val="2702842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43467" y="640080"/>
            <a:ext cx="3096427" cy="4084320"/>
          </a:xfrm>
        </p:spPr>
        <p:txBody>
          <a:bodyPr anchor="ctr">
            <a:normAutofit/>
          </a:bodyPr>
          <a:lstStyle/>
          <a:p>
            <a:r>
              <a:rPr lang="en-IE" b="1" dirty="0">
                <a:solidFill>
                  <a:srgbClr val="FFFFFF"/>
                </a:solidFill>
              </a:rPr>
              <a:t>Style</a:t>
            </a:r>
            <a:r>
              <a:rPr lang="en-IE" dirty="0">
                <a:solidFill>
                  <a:srgbClr val="FFFFFF"/>
                </a:solidFill>
              </a:rPr>
              <a:t> </a:t>
            </a:r>
            <a:r>
              <a:rPr lang="en-IE" b="1" dirty="0">
                <a:solidFill>
                  <a:srgbClr val="FFFFFF"/>
                </a:solidFill>
              </a:rPr>
              <a:t>Checking</a:t>
            </a:r>
          </a:p>
        </p:txBody>
      </p:sp>
      <p:sp>
        <p:nvSpPr>
          <p:cNvPr id="3" name="Content Placeholder 2"/>
          <p:cNvSpPr>
            <a:spLocks noGrp="1"/>
          </p:cNvSpPr>
          <p:nvPr>
            <p:ph idx="1"/>
          </p:nvPr>
        </p:nvSpPr>
        <p:spPr>
          <a:xfrm>
            <a:off x="4213253" y="130236"/>
            <a:ext cx="7687802" cy="3727489"/>
          </a:xfrm>
        </p:spPr>
        <p:txBody>
          <a:bodyPr anchor="ctr">
            <a:normAutofit/>
          </a:bodyPr>
          <a:lstStyle/>
          <a:p>
            <a:r>
              <a:rPr lang="en-IE" sz="1800" dirty="0"/>
              <a:t>Style checkers are also static analysis tools. </a:t>
            </a:r>
          </a:p>
          <a:p>
            <a:r>
              <a:rPr lang="en-IE" sz="1800" dirty="0"/>
              <a:t>They generally enforce a pickier and more superficial set of rules than a type checker. </a:t>
            </a:r>
          </a:p>
          <a:p>
            <a:r>
              <a:rPr lang="en-IE" sz="1800" dirty="0"/>
              <a:t>Pure style checkers enforce rules related to whitespace, naming, deprecated functions, indentation, commenting, program structure, etc. </a:t>
            </a:r>
          </a:p>
          <a:p>
            <a:r>
              <a:rPr lang="en-IE" sz="1800" dirty="0"/>
              <a:t>Because many programmers are fiercely attached to their own version of good style, most style checkers are quite </a:t>
            </a:r>
            <a:r>
              <a:rPr lang="en-IE" sz="1800" b="1" dirty="0"/>
              <a:t>flexible</a:t>
            </a:r>
            <a:r>
              <a:rPr lang="en-IE" sz="1800" dirty="0"/>
              <a:t> about the set of rules they enforce, the tools can be customised.</a:t>
            </a:r>
          </a:p>
          <a:p>
            <a:r>
              <a:rPr lang="en-IE" sz="1800" dirty="0"/>
              <a:t>The errors produced by style checkers often affect the readability and the maintainability of the code but do not indicate that a particular error will occur when the program runs.</a:t>
            </a:r>
          </a:p>
        </p:txBody>
      </p:sp>
      <p:pic>
        <p:nvPicPr>
          <p:cNvPr id="5" name="Picture 4">
            <a:extLst>
              <a:ext uri="{FF2B5EF4-FFF2-40B4-BE49-F238E27FC236}">
                <a16:creationId xmlns:a16="http://schemas.microsoft.com/office/drawing/2014/main" id="{8D35BEDD-78E1-4615-B84D-9E6424B9CA99}"/>
              </a:ext>
            </a:extLst>
          </p:cNvPr>
          <p:cNvPicPr>
            <a:picLocks noChangeAspect="1"/>
          </p:cNvPicPr>
          <p:nvPr/>
        </p:nvPicPr>
        <p:blipFill>
          <a:blip r:embed="rId2"/>
          <a:stretch>
            <a:fillRect/>
          </a:stretch>
        </p:blipFill>
        <p:spPr>
          <a:xfrm>
            <a:off x="911305" y="3857725"/>
            <a:ext cx="10369389" cy="2135439"/>
          </a:xfrm>
          <a:prstGeom prst="rect">
            <a:avLst/>
          </a:prstGeom>
        </p:spPr>
      </p:pic>
    </p:spTree>
    <p:extLst>
      <p:ext uri="{BB962C8B-B14F-4D97-AF65-F5344CB8AC3E}">
        <p14:creationId xmlns:p14="http://schemas.microsoft.com/office/powerpoint/2010/main" val="2437012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43467" y="640080"/>
            <a:ext cx="3096427" cy="3419302"/>
          </a:xfrm>
        </p:spPr>
        <p:txBody>
          <a:bodyPr anchor="ctr">
            <a:normAutofit/>
          </a:bodyPr>
          <a:lstStyle/>
          <a:p>
            <a:r>
              <a:rPr lang="en-IE" b="1" dirty="0">
                <a:solidFill>
                  <a:srgbClr val="FFFFFF"/>
                </a:solidFill>
              </a:rPr>
              <a:t>Security Review</a:t>
            </a:r>
          </a:p>
        </p:txBody>
      </p:sp>
      <p:sp>
        <p:nvSpPr>
          <p:cNvPr id="3" name="Content Placeholder 2"/>
          <p:cNvSpPr>
            <a:spLocks noGrp="1"/>
          </p:cNvSpPr>
          <p:nvPr>
            <p:ph idx="1"/>
          </p:nvPr>
        </p:nvSpPr>
        <p:spPr>
          <a:xfrm>
            <a:off x="4059935" y="155172"/>
            <a:ext cx="7868829" cy="3256129"/>
          </a:xfrm>
        </p:spPr>
        <p:txBody>
          <a:bodyPr anchor="ctr">
            <a:normAutofit fontScale="92500" lnSpcReduction="10000"/>
          </a:bodyPr>
          <a:lstStyle/>
          <a:p>
            <a:r>
              <a:rPr lang="en-IE" sz="2400" dirty="0"/>
              <a:t>Security-focused static analysis tools use many of the same techniques found in other tools, but their more focused goal (identifying security problems) means that they apply these techniques differently.</a:t>
            </a:r>
          </a:p>
          <a:p>
            <a:r>
              <a:rPr lang="en-IE" sz="2400" dirty="0"/>
              <a:t>Security tools tend to err on the side of caution and point out bits of code that should be subject to manual review even if the tool cannot prove that they represent exploitable vulnerabilities. </a:t>
            </a:r>
          </a:p>
          <a:p>
            <a:r>
              <a:rPr lang="en-IE" sz="2400" dirty="0"/>
              <a:t>This means that the output from a security tool still requires human review and is best applied as part of a code review process. </a:t>
            </a:r>
          </a:p>
        </p:txBody>
      </p:sp>
      <p:pic>
        <p:nvPicPr>
          <p:cNvPr id="7" name="Picture 6">
            <a:extLst>
              <a:ext uri="{FF2B5EF4-FFF2-40B4-BE49-F238E27FC236}">
                <a16:creationId xmlns:a16="http://schemas.microsoft.com/office/drawing/2014/main" id="{EC189078-AD88-4960-8A52-73D7B7B3C60A}"/>
              </a:ext>
            </a:extLst>
          </p:cNvPr>
          <p:cNvPicPr>
            <a:picLocks noChangeAspect="1"/>
          </p:cNvPicPr>
          <p:nvPr/>
        </p:nvPicPr>
        <p:blipFill>
          <a:blip r:embed="rId2"/>
          <a:stretch>
            <a:fillRect/>
          </a:stretch>
        </p:blipFill>
        <p:spPr>
          <a:xfrm>
            <a:off x="1076777" y="3275019"/>
            <a:ext cx="10038445" cy="3256129"/>
          </a:xfrm>
          <a:prstGeom prst="rect">
            <a:avLst/>
          </a:prstGeom>
        </p:spPr>
      </p:pic>
    </p:spTree>
    <p:extLst>
      <p:ext uri="{BB962C8B-B14F-4D97-AF65-F5344CB8AC3E}">
        <p14:creationId xmlns:p14="http://schemas.microsoft.com/office/powerpoint/2010/main" val="2381826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24741" y="620392"/>
            <a:ext cx="3808268" cy="5504688"/>
          </a:xfrm>
        </p:spPr>
        <p:txBody>
          <a:bodyPr>
            <a:normAutofit/>
          </a:bodyPr>
          <a:lstStyle/>
          <a:p>
            <a:r>
              <a:rPr lang="en-IE" sz="6000" b="1">
                <a:solidFill>
                  <a:schemeClr val="bg1"/>
                </a:solidFill>
              </a:rPr>
              <a:t>Outline</a:t>
            </a:r>
          </a:p>
        </p:txBody>
      </p:sp>
      <p:graphicFrame>
        <p:nvGraphicFramePr>
          <p:cNvPr id="5" name="Content Placeholder 2">
            <a:extLst>
              <a:ext uri="{FF2B5EF4-FFF2-40B4-BE49-F238E27FC236}">
                <a16:creationId xmlns:a16="http://schemas.microsoft.com/office/drawing/2014/main" id="{4F9E5CB5-D89F-7E79-0695-9A61353000A6}"/>
              </a:ext>
            </a:extLst>
          </p:cNvPr>
          <p:cNvGraphicFramePr>
            <a:graphicFrameLocks noGrp="1"/>
          </p:cNvGraphicFramePr>
          <p:nvPr>
            <p:ph idx="1"/>
            <p:extLst>
              <p:ext uri="{D42A27DB-BD31-4B8C-83A1-F6EECF244321}">
                <p14:modId xmlns:p14="http://schemas.microsoft.com/office/powerpoint/2010/main" val="1140913015"/>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7652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43467" y="640080"/>
            <a:ext cx="3096427" cy="3530138"/>
          </a:xfrm>
        </p:spPr>
        <p:txBody>
          <a:bodyPr anchor="ctr">
            <a:normAutofit/>
          </a:bodyPr>
          <a:lstStyle/>
          <a:p>
            <a:r>
              <a:rPr lang="en-IE" b="1" dirty="0">
                <a:solidFill>
                  <a:srgbClr val="FFFFFF"/>
                </a:solidFill>
              </a:rPr>
              <a:t>Bug Finding</a:t>
            </a:r>
          </a:p>
        </p:txBody>
      </p:sp>
      <p:sp>
        <p:nvSpPr>
          <p:cNvPr id="3" name="Content Placeholder 2"/>
          <p:cNvSpPr>
            <a:spLocks noGrp="1"/>
          </p:cNvSpPr>
          <p:nvPr>
            <p:ph idx="1"/>
          </p:nvPr>
        </p:nvSpPr>
        <p:spPr>
          <a:xfrm>
            <a:off x="4270327" y="207817"/>
            <a:ext cx="7575309" cy="2978727"/>
          </a:xfrm>
        </p:spPr>
        <p:txBody>
          <a:bodyPr anchor="ctr">
            <a:normAutofit/>
          </a:bodyPr>
          <a:lstStyle/>
          <a:p>
            <a:r>
              <a:rPr lang="en-IE" sz="2000" dirty="0"/>
              <a:t>The purpose of a bug finding tool is not to complain about formatting issues, like a style checker, nor is it to perform a complete and exhaustive comparison of the program against a specification, as a program verification tool would. </a:t>
            </a:r>
          </a:p>
          <a:p>
            <a:r>
              <a:rPr lang="en-IE" sz="2000" dirty="0"/>
              <a:t>Instead, a bug finder simply points out places where the program will behave in a way that the programmer did not intend. </a:t>
            </a:r>
          </a:p>
          <a:p>
            <a:r>
              <a:rPr lang="en-IE" sz="2000" dirty="0"/>
              <a:t>Most bug finders are easy to use because they come loaded with a set of </a:t>
            </a:r>
            <a:r>
              <a:rPr lang="en-IE" sz="2000" b="1" dirty="0"/>
              <a:t>rules</a:t>
            </a:r>
            <a:r>
              <a:rPr lang="en-IE" sz="2000" dirty="0"/>
              <a:t> that describe patterns in code that often indicate bugs.</a:t>
            </a:r>
          </a:p>
          <a:p>
            <a:endParaRPr lang="en-IE" sz="2000" dirty="0"/>
          </a:p>
        </p:txBody>
      </p:sp>
      <p:pic>
        <p:nvPicPr>
          <p:cNvPr id="5" name="Picture 4">
            <a:extLst>
              <a:ext uri="{FF2B5EF4-FFF2-40B4-BE49-F238E27FC236}">
                <a16:creationId xmlns:a16="http://schemas.microsoft.com/office/drawing/2014/main" id="{247FF545-3EFB-415D-89B3-33CDE60B8EA6}"/>
              </a:ext>
            </a:extLst>
          </p:cNvPr>
          <p:cNvPicPr>
            <a:picLocks noChangeAspect="1"/>
          </p:cNvPicPr>
          <p:nvPr/>
        </p:nvPicPr>
        <p:blipFill>
          <a:blip r:embed="rId2"/>
          <a:stretch>
            <a:fillRect/>
          </a:stretch>
        </p:blipFill>
        <p:spPr>
          <a:xfrm>
            <a:off x="1021282" y="2850951"/>
            <a:ext cx="10199277" cy="3799231"/>
          </a:xfrm>
          <a:prstGeom prst="rect">
            <a:avLst/>
          </a:prstGeom>
        </p:spPr>
      </p:pic>
    </p:spTree>
    <p:extLst>
      <p:ext uri="{BB962C8B-B14F-4D97-AF65-F5344CB8AC3E}">
        <p14:creationId xmlns:p14="http://schemas.microsoft.com/office/powerpoint/2010/main" val="3608399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325" y="235822"/>
            <a:ext cx="5455731" cy="1325563"/>
          </a:xfrm>
        </p:spPr>
        <p:txBody>
          <a:bodyPr/>
          <a:lstStyle/>
          <a:p>
            <a:r>
              <a:rPr lang="en-IE" b="1" dirty="0"/>
              <a:t>What can the tools </a:t>
            </a:r>
            <a:r>
              <a:rPr lang="en-IE" b="1" u="sng" dirty="0"/>
              <a:t>do?</a:t>
            </a:r>
            <a:r>
              <a:rPr lang="en-IE" b="1" dirty="0"/>
              <a:t> </a:t>
            </a:r>
          </a:p>
        </p:txBody>
      </p:sp>
      <p:sp>
        <p:nvSpPr>
          <p:cNvPr id="3" name="Content Placeholder 2"/>
          <p:cNvSpPr>
            <a:spLocks noGrp="1"/>
          </p:cNvSpPr>
          <p:nvPr>
            <p:ph idx="1"/>
          </p:nvPr>
        </p:nvSpPr>
        <p:spPr>
          <a:xfrm>
            <a:off x="281608" y="2779058"/>
            <a:ext cx="5455731" cy="3897173"/>
          </a:xfrm>
        </p:spPr>
        <p:txBody>
          <a:bodyPr/>
          <a:lstStyle/>
          <a:p>
            <a:r>
              <a:rPr lang="en-IE" dirty="0"/>
              <a:t>A static source code analyser can: </a:t>
            </a:r>
          </a:p>
          <a:p>
            <a:pPr lvl="1"/>
            <a:r>
              <a:rPr lang="en-IE" dirty="0"/>
              <a:t>Look for known and common errors </a:t>
            </a:r>
          </a:p>
          <a:p>
            <a:pPr lvl="1"/>
            <a:r>
              <a:rPr lang="en-IE" dirty="0"/>
              <a:t>Sometimes suggest fixes or improvements </a:t>
            </a:r>
          </a:p>
          <a:p>
            <a:pPr lvl="1"/>
            <a:r>
              <a:rPr lang="en-IE" dirty="0"/>
              <a:t>Offer help in finding bugs </a:t>
            </a:r>
          </a:p>
          <a:p>
            <a:pPr lvl="1"/>
            <a:r>
              <a:rPr lang="en-IE" dirty="0"/>
              <a:t>Find many kinds of bugs, not only security related</a:t>
            </a:r>
          </a:p>
        </p:txBody>
      </p:sp>
      <p:sp>
        <p:nvSpPr>
          <p:cNvPr id="4" name="Title 1">
            <a:extLst>
              <a:ext uri="{FF2B5EF4-FFF2-40B4-BE49-F238E27FC236}">
                <a16:creationId xmlns:a16="http://schemas.microsoft.com/office/drawing/2014/main" id="{3D375B50-BF9E-46EE-9001-9F7F74D61558}"/>
              </a:ext>
            </a:extLst>
          </p:cNvPr>
          <p:cNvSpPr txBox="1">
            <a:spLocks/>
          </p:cNvSpPr>
          <p:nvPr/>
        </p:nvSpPr>
        <p:spPr>
          <a:xfrm>
            <a:off x="6480313" y="428341"/>
            <a:ext cx="6004370" cy="9405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E" b="1" dirty="0"/>
              <a:t>What can they </a:t>
            </a:r>
            <a:r>
              <a:rPr lang="en-IE" b="1" u="sng" dirty="0"/>
              <a:t>not</a:t>
            </a:r>
            <a:r>
              <a:rPr lang="en-IE" b="1" dirty="0"/>
              <a:t> do?</a:t>
            </a:r>
          </a:p>
        </p:txBody>
      </p:sp>
      <p:sp>
        <p:nvSpPr>
          <p:cNvPr id="5" name="Content Placeholder 2">
            <a:extLst>
              <a:ext uri="{FF2B5EF4-FFF2-40B4-BE49-F238E27FC236}">
                <a16:creationId xmlns:a16="http://schemas.microsoft.com/office/drawing/2014/main" id="{1FFE19BE-0E86-4C1C-9CE2-19FF15F77473}"/>
              </a:ext>
            </a:extLst>
          </p:cNvPr>
          <p:cNvSpPr txBox="1">
            <a:spLocks/>
          </p:cNvSpPr>
          <p:nvPr/>
        </p:nvSpPr>
        <p:spPr>
          <a:xfrm>
            <a:off x="6480313" y="2857354"/>
            <a:ext cx="5562600" cy="2731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E" dirty="0"/>
              <a:t>A static source code analyser cannot: </a:t>
            </a:r>
          </a:p>
          <a:p>
            <a:pPr lvl="1"/>
            <a:r>
              <a:rPr lang="en-IE" dirty="0"/>
              <a:t>‘Automagically’ fix bugs </a:t>
            </a:r>
          </a:p>
          <a:p>
            <a:pPr lvl="1"/>
            <a:r>
              <a:rPr lang="en-IE" dirty="0"/>
              <a:t>Find all bugs (i.e. false negatives) </a:t>
            </a:r>
          </a:p>
          <a:p>
            <a:pPr lvl="1"/>
            <a:r>
              <a:rPr lang="en-IE" dirty="0"/>
              <a:t>Find only bugs (i.e. false positives)</a:t>
            </a:r>
          </a:p>
        </p:txBody>
      </p:sp>
      <p:pic>
        <p:nvPicPr>
          <p:cNvPr id="1026" name="Picture 2" descr="Check mark vector icon. Checkmark right symbol tick sign. Ok button correct  circle icon. 8134818 Vector Art at Vecteezy">
            <a:extLst>
              <a:ext uri="{FF2B5EF4-FFF2-40B4-BE49-F238E27FC236}">
                <a16:creationId xmlns:a16="http://schemas.microsoft.com/office/drawing/2014/main" id="{F14F838E-5EBC-AB23-1DD5-1817D0385D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4677" y="1172503"/>
            <a:ext cx="1470492" cy="147049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ree photos tick and cross search, download - needpix.com">
            <a:extLst>
              <a:ext uri="{FF2B5EF4-FFF2-40B4-BE49-F238E27FC236}">
                <a16:creationId xmlns:a16="http://schemas.microsoft.com/office/drawing/2014/main" id="{7582BA06-5226-0124-C40E-E76D8A80B9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22658" y="1457132"/>
            <a:ext cx="901234" cy="901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348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435" y="106363"/>
            <a:ext cx="10515600" cy="925604"/>
          </a:xfrm>
        </p:spPr>
        <p:txBody>
          <a:bodyPr>
            <a:normAutofit/>
          </a:bodyPr>
          <a:lstStyle/>
          <a:p>
            <a:r>
              <a:rPr lang="en-US" b="1" dirty="0"/>
              <a:t>Static Analysis Benefits &amp; Drawbacks</a:t>
            </a:r>
          </a:p>
        </p:txBody>
      </p:sp>
      <p:sp>
        <p:nvSpPr>
          <p:cNvPr id="3" name="Content Placeholder 2"/>
          <p:cNvSpPr>
            <a:spLocks noGrp="1"/>
          </p:cNvSpPr>
          <p:nvPr>
            <p:ph idx="1"/>
          </p:nvPr>
        </p:nvSpPr>
        <p:spPr>
          <a:xfrm>
            <a:off x="2239347" y="938660"/>
            <a:ext cx="9666513" cy="5555446"/>
          </a:xfrm>
        </p:spPr>
        <p:txBody>
          <a:bodyPr>
            <a:normAutofit lnSpcReduction="10000"/>
          </a:bodyPr>
          <a:lstStyle/>
          <a:p>
            <a:r>
              <a:rPr lang="en-US" b="1" dirty="0"/>
              <a:t>Benefits</a:t>
            </a:r>
            <a:r>
              <a:rPr lang="en-US" dirty="0"/>
              <a:t> </a:t>
            </a:r>
          </a:p>
          <a:p>
            <a:pPr lvl="1"/>
            <a:r>
              <a:rPr lang="en-US" dirty="0"/>
              <a:t>Quick and easy</a:t>
            </a:r>
          </a:p>
          <a:p>
            <a:pPr lvl="1"/>
            <a:r>
              <a:rPr lang="en-US" dirty="0"/>
              <a:t>Knowledge transfer from experts behind the tool</a:t>
            </a:r>
          </a:p>
          <a:p>
            <a:pPr lvl="1"/>
            <a:r>
              <a:rPr lang="en-IE" dirty="0"/>
              <a:t>Automation - can save your time and energy which ultimately will help you to release your software faster.</a:t>
            </a:r>
          </a:p>
          <a:p>
            <a:pPr lvl="1"/>
            <a:r>
              <a:rPr lang="en-IE" dirty="0"/>
              <a:t>Security  - by adopting Static analysis you can cut the doubt of security vulnerabilities in your application.</a:t>
            </a:r>
          </a:p>
          <a:p>
            <a:pPr lvl="1"/>
            <a:r>
              <a:rPr lang="en-IE" dirty="0"/>
              <a:t>Implementation - used early in the SDLC, it will give more time to fix the issues discovered by the tool. </a:t>
            </a:r>
          </a:p>
          <a:p>
            <a:pPr lvl="1"/>
            <a:endParaRPr lang="en-US" dirty="0"/>
          </a:p>
          <a:p>
            <a:r>
              <a:rPr lang="en-US" b="1" dirty="0"/>
              <a:t>Drawbacks</a:t>
            </a:r>
          </a:p>
          <a:p>
            <a:pPr lvl="1"/>
            <a:r>
              <a:rPr lang="en-US" dirty="0"/>
              <a:t>Biased to code-level vulnerabilities</a:t>
            </a:r>
          </a:p>
          <a:p>
            <a:pPr lvl="1"/>
            <a:r>
              <a:rPr lang="en-US" dirty="0"/>
              <a:t>Cannot possibly identify domain-specific risks</a:t>
            </a:r>
          </a:p>
          <a:p>
            <a:pPr lvl="1"/>
            <a:r>
              <a:rPr lang="en-US" dirty="0"/>
              <a:t>Better for inspections than tests</a:t>
            </a:r>
          </a:p>
          <a:p>
            <a:pPr lvl="1"/>
            <a:r>
              <a:rPr lang="en-US" dirty="0"/>
              <a:t>High false positive rates: &gt;90% are FP in many cases</a:t>
            </a:r>
          </a:p>
        </p:txBody>
      </p:sp>
      <p:pic>
        <p:nvPicPr>
          <p:cNvPr id="4" name="Picture 3"/>
          <p:cNvPicPr>
            <a:picLocks noChangeAspect="1"/>
          </p:cNvPicPr>
          <p:nvPr/>
        </p:nvPicPr>
        <p:blipFill>
          <a:blip r:embed="rId2"/>
          <a:stretch>
            <a:fillRect/>
          </a:stretch>
        </p:blipFill>
        <p:spPr>
          <a:xfrm>
            <a:off x="380377" y="1439215"/>
            <a:ext cx="1805011" cy="1705201"/>
          </a:xfrm>
          <a:prstGeom prst="rect">
            <a:avLst/>
          </a:prstGeom>
        </p:spPr>
      </p:pic>
      <p:pic>
        <p:nvPicPr>
          <p:cNvPr id="6" name="Picture 5"/>
          <p:cNvPicPr>
            <a:picLocks noChangeAspect="1"/>
          </p:cNvPicPr>
          <p:nvPr/>
        </p:nvPicPr>
        <p:blipFill>
          <a:blip r:embed="rId3"/>
          <a:stretch>
            <a:fillRect/>
          </a:stretch>
        </p:blipFill>
        <p:spPr>
          <a:xfrm>
            <a:off x="405419" y="4598691"/>
            <a:ext cx="1779969" cy="1682664"/>
          </a:xfrm>
          <a:prstGeom prst="rect">
            <a:avLst/>
          </a:prstGeom>
        </p:spPr>
      </p:pic>
    </p:spTree>
    <p:extLst>
      <p:ext uri="{BB962C8B-B14F-4D97-AF65-F5344CB8AC3E}">
        <p14:creationId xmlns:p14="http://schemas.microsoft.com/office/powerpoint/2010/main" val="1799674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47853" y="0"/>
            <a:ext cx="2544147" cy="169609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302623" y="1"/>
            <a:ext cx="10515600" cy="940526"/>
          </a:xfrm>
        </p:spPr>
        <p:txBody>
          <a:bodyPr/>
          <a:lstStyle/>
          <a:p>
            <a:r>
              <a:rPr lang="en-US" b="1" dirty="0"/>
              <a:t>False positives</a:t>
            </a:r>
            <a:endParaRPr lang="en-IE" b="1" dirty="0"/>
          </a:p>
        </p:txBody>
      </p:sp>
      <p:sp>
        <p:nvSpPr>
          <p:cNvPr id="3" name="Content Placeholder 2"/>
          <p:cNvSpPr>
            <a:spLocks noGrp="1"/>
          </p:cNvSpPr>
          <p:nvPr>
            <p:ph idx="1"/>
          </p:nvPr>
        </p:nvSpPr>
        <p:spPr>
          <a:xfrm>
            <a:off x="302623" y="1208405"/>
            <a:ext cx="11575612" cy="5374433"/>
          </a:xfrm>
        </p:spPr>
        <p:txBody>
          <a:bodyPr>
            <a:normAutofit/>
          </a:bodyPr>
          <a:lstStyle/>
          <a:p>
            <a:r>
              <a:rPr lang="en-IE" dirty="0"/>
              <a:t>A </a:t>
            </a:r>
            <a:r>
              <a:rPr lang="en-IE" b="1" dirty="0"/>
              <a:t>false positive </a:t>
            </a:r>
            <a:r>
              <a:rPr lang="en-IE" dirty="0"/>
              <a:t>is a problem reported in a program when no problem actually exists. </a:t>
            </a:r>
          </a:p>
          <a:p>
            <a:pPr lvl="1"/>
            <a:r>
              <a:rPr lang="en-IE" dirty="0"/>
              <a:t>A large number of false positives can cause real difficulties. </a:t>
            </a:r>
          </a:p>
          <a:p>
            <a:pPr lvl="1"/>
            <a:r>
              <a:rPr lang="en-IE" dirty="0"/>
              <a:t>Examining a long list of false positives, can be an exhaustive task. </a:t>
            </a:r>
          </a:p>
          <a:p>
            <a:pPr lvl="1"/>
            <a:r>
              <a:rPr lang="en-IE" dirty="0"/>
              <a:t>A programmer who has to look through a long list of false positives might overlook important results that are buried in the list.</a:t>
            </a:r>
          </a:p>
          <a:p>
            <a:r>
              <a:rPr lang="en-IE" dirty="0"/>
              <a:t>False positives are certainly undesirable, but from a security perspective, </a:t>
            </a:r>
            <a:r>
              <a:rPr lang="en-IE" b="1" dirty="0"/>
              <a:t>false negatives </a:t>
            </a:r>
            <a:r>
              <a:rPr lang="en-IE" dirty="0"/>
              <a:t>are much worse. </a:t>
            </a:r>
          </a:p>
          <a:p>
            <a:pPr lvl="1"/>
            <a:r>
              <a:rPr lang="en-IE" dirty="0"/>
              <a:t>With a false negative, a problem exists in the program, but the tool does not report it!!</a:t>
            </a:r>
          </a:p>
          <a:p>
            <a:pPr lvl="1"/>
            <a:r>
              <a:rPr lang="en-IE" dirty="0"/>
              <a:t>The penalty for a false positive is the amount of time wasted while reviewing the result. </a:t>
            </a:r>
          </a:p>
          <a:p>
            <a:pPr lvl="1"/>
            <a:r>
              <a:rPr lang="en-IE" dirty="0"/>
              <a:t>The penalty for a false negative is far greater! </a:t>
            </a:r>
          </a:p>
        </p:txBody>
      </p:sp>
    </p:spTree>
    <p:extLst>
      <p:ext uri="{BB962C8B-B14F-4D97-AF65-F5344CB8AC3E}">
        <p14:creationId xmlns:p14="http://schemas.microsoft.com/office/powerpoint/2010/main" val="1012370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9377" y="247560"/>
            <a:ext cx="10515600" cy="745218"/>
          </a:xfrm>
        </p:spPr>
        <p:txBody>
          <a:bodyPr/>
          <a:lstStyle/>
          <a:p>
            <a:r>
              <a:rPr lang="en-IE" b="1" dirty="0"/>
              <a:t>Static Analysis Tools</a:t>
            </a:r>
          </a:p>
        </p:txBody>
      </p:sp>
      <p:sp>
        <p:nvSpPr>
          <p:cNvPr id="3" name="Content Placeholder 2"/>
          <p:cNvSpPr>
            <a:spLocks noGrp="1"/>
          </p:cNvSpPr>
          <p:nvPr>
            <p:ph idx="1"/>
          </p:nvPr>
        </p:nvSpPr>
        <p:spPr>
          <a:xfrm>
            <a:off x="154853" y="1075258"/>
            <a:ext cx="9631680" cy="893501"/>
          </a:xfrm>
        </p:spPr>
        <p:txBody>
          <a:bodyPr/>
          <a:lstStyle/>
          <a:p>
            <a:r>
              <a:rPr lang="en-IE" dirty="0"/>
              <a:t>There are many tools for all languages that can perform static analysis. You should use one that best suits your needs.</a:t>
            </a:r>
          </a:p>
        </p:txBody>
      </p:sp>
      <p:pic>
        <p:nvPicPr>
          <p:cNvPr id="1026" name="Picture 2" descr="Image result for Static analysis too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965" y="2263607"/>
            <a:ext cx="7908636" cy="36193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9786533" y="33891"/>
            <a:ext cx="2405468" cy="1468338"/>
          </a:xfrm>
          <a:prstGeom prst="rect">
            <a:avLst/>
          </a:prstGeom>
        </p:spPr>
      </p:pic>
      <p:sp>
        <p:nvSpPr>
          <p:cNvPr id="6" name="TextBox 5"/>
          <p:cNvSpPr txBox="1"/>
          <p:nvPr/>
        </p:nvSpPr>
        <p:spPr>
          <a:xfrm>
            <a:off x="8565502" y="2444620"/>
            <a:ext cx="3163078" cy="646331"/>
          </a:xfrm>
          <a:prstGeom prst="rect">
            <a:avLst/>
          </a:prstGeom>
          <a:noFill/>
        </p:spPr>
        <p:txBody>
          <a:bodyPr wrap="square" rtlCol="0">
            <a:spAutoFit/>
          </a:bodyPr>
          <a:lstStyle/>
          <a:p>
            <a:r>
              <a:rPr lang="en-GB" dirty="0">
                <a:hlinkClick r:id="rId4"/>
              </a:rPr>
              <a:t>Top Free Static Code Analysis Tools</a:t>
            </a:r>
            <a:endParaRPr lang="en-IE" dirty="0"/>
          </a:p>
        </p:txBody>
      </p:sp>
    </p:spTree>
    <p:extLst>
      <p:ext uri="{BB962C8B-B14F-4D97-AF65-F5344CB8AC3E}">
        <p14:creationId xmlns:p14="http://schemas.microsoft.com/office/powerpoint/2010/main" val="3527517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b="1" dirty="0"/>
              <a:t>What else?</a:t>
            </a:r>
          </a:p>
        </p:txBody>
      </p:sp>
      <p:sp>
        <p:nvSpPr>
          <p:cNvPr id="3" name="Content Placeholder 2"/>
          <p:cNvSpPr>
            <a:spLocks noGrp="1"/>
          </p:cNvSpPr>
          <p:nvPr>
            <p:ph idx="1"/>
          </p:nvPr>
        </p:nvSpPr>
        <p:spPr/>
        <p:txBody>
          <a:bodyPr/>
          <a:lstStyle/>
          <a:p>
            <a:r>
              <a:rPr lang="en-IE" dirty="0"/>
              <a:t>‘Ok, now that I have used this tool, I should be safe…’</a:t>
            </a:r>
          </a:p>
          <a:p>
            <a:endParaRPr lang="en-IE" dirty="0"/>
          </a:p>
          <a:p>
            <a:r>
              <a:rPr lang="en-IE" dirty="0"/>
              <a:t>Tools are not enough! </a:t>
            </a:r>
          </a:p>
          <a:p>
            <a:endParaRPr lang="en-IE" dirty="0"/>
          </a:p>
          <a:p>
            <a:pPr lvl="1"/>
            <a:r>
              <a:rPr lang="en-IE" dirty="0"/>
              <a:t>Even the best tool will miss the most sophisticated errors</a:t>
            </a:r>
          </a:p>
          <a:p>
            <a:endParaRPr lang="en-IE" dirty="0"/>
          </a:p>
          <a:p>
            <a:pPr lvl="1"/>
            <a:r>
              <a:rPr lang="en-IE" dirty="0"/>
              <a:t>Sensitive projects should be reviewed ‘manually’ by experts</a:t>
            </a:r>
          </a:p>
        </p:txBody>
      </p:sp>
    </p:spTree>
    <p:extLst>
      <p:ext uri="{BB962C8B-B14F-4D97-AF65-F5344CB8AC3E}">
        <p14:creationId xmlns:p14="http://schemas.microsoft.com/office/powerpoint/2010/main" val="1820460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b="1" dirty="0"/>
              <a:t>Bibliography</a:t>
            </a:r>
          </a:p>
        </p:txBody>
      </p:sp>
      <p:sp>
        <p:nvSpPr>
          <p:cNvPr id="3" name="Content Placeholder 2"/>
          <p:cNvSpPr>
            <a:spLocks noGrp="1"/>
          </p:cNvSpPr>
          <p:nvPr>
            <p:ph idx="1"/>
          </p:nvPr>
        </p:nvSpPr>
        <p:spPr/>
        <p:txBody>
          <a:bodyPr/>
          <a:lstStyle/>
          <a:p>
            <a:r>
              <a:rPr lang="en-IE" dirty="0">
                <a:hlinkClick r:id="rId2"/>
              </a:rPr>
              <a:t>https://www.owasp.org/index.php/Static_Code_Analysis</a:t>
            </a:r>
            <a:endParaRPr lang="en-IE" dirty="0"/>
          </a:p>
          <a:p>
            <a:r>
              <a:rPr lang="en-IE" dirty="0">
                <a:hlinkClick r:id="rId3"/>
              </a:rPr>
              <a:t>https://www.guru99.com/white-box-testing.html</a:t>
            </a:r>
            <a:endParaRPr lang="en-IE" dirty="0"/>
          </a:p>
          <a:p>
            <a:r>
              <a:rPr lang="en-IE" dirty="0"/>
              <a:t>Book : Secure programming with Static Analysis</a:t>
            </a:r>
            <a:r>
              <a:rPr lang="en-IE" i="1" dirty="0"/>
              <a:t>(Chess &amp; West, 2007) Addison-Wesley Professional </a:t>
            </a:r>
            <a:endParaRPr lang="en-IE" dirty="0"/>
          </a:p>
          <a:p>
            <a:endParaRPr lang="en-IE" dirty="0"/>
          </a:p>
        </p:txBody>
      </p:sp>
    </p:spTree>
    <p:extLst>
      <p:ext uri="{BB962C8B-B14F-4D97-AF65-F5344CB8AC3E}">
        <p14:creationId xmlns:p14="http://schemas.microsoft.com/office/powerpoint/2010/main" val="29007617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b="1" dirty="0"/>
              <a:t>Practical/Lab this week is part of your CA!!!</a:t>
            </a:r>
          </a:p>
        </p:txBody>
      </p:sp>
      <p:sp>
        <p:nvSpPr>
          <p:cNvPr id="3" name="Content Placeholder 2"/>
          <p:cNvSpPr>
            <a:spLocks noGrp="1"/>
          </p:cNvSpPr>
          <p:nvPr>
            <p:ph idx="1"/>
          </p:nvPr>
        </p:nvSpPr>
        <p:spPr/>
        <p:txBody>
          <a:bodyPr>
            <a:normAutofit/>
          </a:bodyPr>
          <a:lstStyle/>
          <a:p>
            <a:r>
              <a:rPr lang="en-IE" dirty="0"/>
              <a:t>See Blackboard for details of this weeks Lab work</a:t>
            </a:r>
          </a:p>
        </p:txBody>
      </p:sp>
      <p:pic>
        <p:nvPicPr>
          <p:cNvPr id="4098" name="Picture 2" descr="Image result for compute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43375" y="2831150"/>
            <a:ext cx="3905250" cy="2821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4917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4613" y="304038"/>
            <a:ext cx="4818888" cy="1481328"/>
          </a:xfrm>
        </p:spPr>
        <p:txBody>
          <a:bodyPr anchor="b">
            <a:normAutofit/>
          </a:bodyPr>
          <a:lstStyle/>
          <a:p>
            <a:r>
              <a:rPr lang="en-US" sz="5000" b="1" dirty="0"/>
              <a:t>The Power of Source Code</a:t>
            </a:r>
          </a:p>
        </p:txBody>
      </p:sp>
      <p:sp>
        <p:nvSpPr>
          <p:cNvPr id="2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29183" y="2547746"/>
            <a:ext cx="5478930" cy="4006215"/>
          </a:xfrm>
        </p:spPr>
        <p:txBody>
          <a:bodyPr anchor="t">
            <a:normAutofit lnSpcReduction="10000"/>
          </a:bodyPr>
          <a:lstStyle/>
          <a:p>
            <a:r>
              <a:rPr lang="en-US" sz="1600" b="1" dirty="0"/>
              <a:t>Back Box Testing</a:t>
            </a:r>
          </a:p>
          <a:p>
            <a:pPr lvl="1"/>
            <a:r>
              <a:rPr lang="en-US" sz="1600" dirty="0"/>
              <a:t>Typically, your QA person</a:t>
            </a:r>
          </a:p>
          <a:p>
            <a:pPr lvl="1"/>
            <a:r>
              <a:rPr lang="en-US" sz="1600" dirty="0"/>
              <a:t>Impartial team, </a:t>
            </a:r>
          </a:p>
          <a:p>
            <a:pPr lvl="1"/>
            <a:r>
              <a:rPr lang="en-US" sz="1600" dirty="0"/>
              <a:t>No knowledge of the internal  workings of the system</a:t>
            </a:r>
          </a:p>
          <a:p>
            <a:endParaRPr lang="en-US" sz="1600" dirty="0"/>
          </a:p>
          <a:p>
            <a:r>
              <a:rPr lang="en-US" sz="1600" b="1" dirty="0"/>
              <a:t>White box testing</a:t>
            </a:r>
          </a:p>
          <a:p>
            <a:pPr lvl="1"/>
            <a:r>
              <a:rPr lang="en-US" sz="1600" dirty="0"/>
              <a:t>Testers have intimate knowledge of the specifications, design, </a:t>
            </a:r>
          </a:p>
          <a:p>
            <a:pPr lvl="1"/>
            <a:r>
              <a:rPr lang="en-US" sz="1600" dirty="0"/>
              <a:t>Often done by the original developers</a:t>
            </a:r>
          </a:p>
          <a:p>
            <a:pPr lvl="1"/>
            <a:r>
              <a:rPr lang="en-US" sz="1600" dirty="0"/>
              <a:t>Security consultants often get source code access too</a:t>
            </a:r>
          </a:p>
          <a:p>
            <a:pPr lvl="1"/>
            <a:endParaRPr lang="en-US" sz="1600" dirty="0"/>
          </a:p>
          <a:p>
            <a:r>
              <a:rPr lang="en-US" sz="1600" b="1" dirty="0"/>
              <a:t>Code Inspections</a:t>
            </a:r>
          </a:p>
          <a:p>
            <a:pPr lvl="1"/>
            <a:r>
              <a:rPr lang="en-US" sz="1600" dirty="0"/>
              <a:t>aka “Technical Reviews”, “Code Reviews”</a:t>
            </a:r>
          </a:p>
          <a:p>
            <a:pPr lvl="1"/>
            <a:r>
              <a:rPr lang="en-US" sz="1600" dirty="0"/>
              <a:t>Stepping through code with security in mind</a:t>
            </a:r>
          </a:p>
          <a:p>
            <a:pPr lvl="1"/>
            <a:endParaRPr lang="en-US" sz="1600" dirty="0"/>
          </a:p>
          <a:p>
            <a:pPr marL="457200" lvl="1" indent="0">
              <a:buNone/>
            </a:pPr>
            <a:endParaRPr lang="en-US" sz="1600" dirty="0"/>
          </a:p>
          <a:p>
            <a:endParaRPr lang="en-US" sz="1600" dirty="0"/>
          </a:p>
          <a:p>
            <a:endParaRPr lang="en-US" sz="1600" dirty="0"/>
          </a:p>
          <a:p>
            <a:pPr lvl="1"/>
            <a:endParaRPr lang="en-US" sz="1600" dirty="0"/>
          </a:p>
        </p:txBody>
      </p:sp>
      <p:pic>
        <p:nvPicPr>
          <p:cNvPr id="4" name="Picture 3"/>
          <p:cNvPicPr>
            <a:picLocks noChangeAspect="1"/>
          </p:cNvPicPr>
          <p:nvPr/>
        </p:nvPicPr>
        <p:blipFill>
          <a:blip r:embed="rId2"/>
          <a:stretch>
            <a:fillRect/>
          </a:stretch>
        </p:blipFill>
        <p:spPr>
          <a:xfrm>
            <a:off x="5808113" y="1226602"/>
            <a:ext cx="6054703" cy="4404796"/>
          </a:xfrm>
          <a:prstGeom prst="rect">
            <a:avLst/>
          </a:prstGeom>
        </p:spPr>
      </p:pic>
      <p:sp>
        <p:nvSpPr>
          <p:cNvPr id="5" name="TextBox 4">
            <a:extLst>
              <a:ext uri="{FF2B5EF4-FFF2-40B4-BE49-F238E27FC236}">
                <a16:creationId xmlns:a16="http://schemas.microsoft.com/office/drawing/2014/main" id="{7353CD76-E614-CD4F-B3A2-82A2E5CB02FD}"/>
              </a:ext>
            </a:extLst>
          </p:cNvPr>
          <p:cNvSpPr txBox="1"/>
          <p:nvPr/>
        </p:nvSpPr>
        <p:spPr>
          <a:xfrm>
            <a:off x="6006353" y="654424"/>
            <a:ext cx="1021976" cy="369332"/>
          </a:xfrm>
          <a:prstGeom prst="rect">
            <a:avLst/>
          </a:prstGeom>
          <a:noFill/>
        </p:spPr>
        <p:txBody>
          <a:bodyPr wrap="square" rtlCol="0">
            <a:spAutoFit/>
          </a:bodyPr>
          <a:lstStyle/>
          <a:p>
            <a:r>
              <a:rPr lang="en-IE" dirty="0"/>
              <a:t>Enter 10</a:t>
            </a:r>
          </a:p>
        </p:txBody>
      </p:sp>
      <p:sp>
        <p:nvSpPr>
          <p:cNvPr id="6" name="TextBox 5">
            <a:extLst>
              <a:ext uri="{FF2B5EF4-FFF2-40B4-BE49-F238E27FC236}">
                <a16:creationId xmlns:a16="http://schemas.microsoft.com/office/drawing/2014/main" id="{1FFD3526-570C-1DA7-A20E-D44C9B6898B6}"/>
              </a:ext>
            </a:extLst>
          </p:cNvPr>
          <p:cNvSpPr txBox="1"/>
          <p:nvPr/>
        </p:nvSpPr>
        <p:spPr>
          <a:xfrm>
            <a:off x="6096000" y="5834244"/>
            <a:ext cx="1021976" cy="369332"/>
          </a:xfrm>
          <a:prstGeom prst="rect">
            <a:avLst/>
          </a:prstGeom>
          <a:noFill/>
        </p:spPr>
        <p:txBody>
          <a:bodyPr wrap="square" rtlCol="0">
            <a:spAutoFit/>
          </a:bodyPr>
          <a:lstStyle/>
          <a:p>
            <a:r>
              <a:rPr lang="en-IE" dirty="0"/>
              <a:t>Enter 10</a:t>
            </a:r>
          </a:p>
        </p:txBody>
      </p:sp>
      <p:sp>
        <p:nvSpPr>
          <p:cNvPr id="7" name="TextBox 6">
            <a:extLst>
              <a:ext uri="{FF2B5EF4-FFF2-40B4-BE49-F238E27FC236}">
                <a16:creationId xmlns:a16="http://schemas.microsoft.com/office/drawing/2014/main" id="{6E867738-08E4-FFAB-4461-98AFC72F52C9}"/>
              </a:ext>
            </a:extLst>
          </p:cNvPr>
          <p:cNvSpPr txBox="1"/>
          <p:nvPr/>
        </p:nvSpPr>
        <p:spPr>
          <a:xfrm>
            <a:off x="10497672" y="571181"/>
            <a:ext cx="1281952" cy="369332"/>
          </a:xfrm>
          <a:prstGeom prst="rect">
            <a:avLst/>
          </a:prstGeom>
          <a:noFill/>
        </p:spPr>
        <p:txBody>
          <a:bodyPr wrap="square" rtlCol="0">
            <a:spAutoFit/>
          </a:bodyPr>
          <a:lstStyle/>
          <a:p>
            <a:r>
              <a:rPr lang="en-IE" dirty="0"/>
              <a:t>Result 20</a:t>
            </a:r>
          </a:p>
        </p:txBody>
      </p:sp>
      <p:sp>
        <p:nvSpPr>
          <p:cNvPr id="8" name="TextBox 7">
            <a:extLst>
              <a:ext uri="{FF2B5EF4-FFF2-40B4-BE49-F238E27FC236}">
                <a16:creationId xmlns:a16="http://schemas.microsoft.com/office/drawing/2014/main" id="{765A877E-9D6A-19DC-2E38-EE4C78ACE324}"/>
              </a:ext>
            </a:extLst>
          </p:cNvPr>
          <p:cNvSpPr txBox="1"/>
          <p:nvPr/>
        </p:nvSpPr>
        <p:spPr>
          <a:xfrm>
            <a:off x="10497672" y="5834244"/>
            <a:ext cx="1281952" cy="369332"/>
          </a:xfrm>
          <a:prstGeom prst="rect">
            <a:avLst/>
          </a:prstGeom>
          <a:noFill/>
        </p:spPr>
        <p:txBody>
          <a:bodyPr wrap="square" rtlCol="0">
            <a:spAutoFit/>
          </a:bodyPr>
          <a:lstStyle/>
          <a:p>
            <a:r>
              <a:rPr lang="en-IE" dirty="0"/>
              <a:t>Result 20</a:t>
            </a:r>
          </a:p>
        </p:txBody>
      </p:sp>
      <p:sp>
        <p:nvSpPr>
          <p:cNvPr id="9" name="TextBox 8">
            <a:extLst>
              <a:ext uri="{FF2B5EF4-FFF2-40B4-BE49-F238E27FC236}">
                <a16:creationId xmlns:a16="http://schemas.microsoft.com/office/drawing/2014/main" id="{368CFD70-64ED-9949-FAE0-BD56511F09EF}"/>
              </a:ext>
            </a:extLst>
          </p:cNvPr>
          <p:cNvSpPr txBox="1"/>
          <p:nvPr/>
        </p:nvSpPr>
        <p:spPr>
          <a:xfrm>
            <a:off x="8077200" y="5631398"/>
            <a:ext cx="1595717" cy="1200329"/>
          </a:xfrm>
          <a:prstGeom prst="rect">
            <a:avLst/>
          </a:prstGeom>
          <a:noFill/>
        </p:spPr>
        <p:txBody>
          <a:bodyPr wrap="square" rtlCol="0">
            <a:spAutoFit/>
          </a:bodyPr>
          <a:lstStyle/>
          <a:p>
            <a:r>
              <a:rPr lang="en-IE" dirty="0"/>
              <a:t>Method:</a:t>
            </a:r>
          </a:p>
          <a:p>
            <a:r>
              <a:rPr lang="en-IE" dirty="0"/>
              <a:t>10 x 2</a:t>
            </a:r>
          </a:p>
          <a:p>
            <a:r>
              <a:rPr lang="en-IE" dirty="0"/>
              <a:t>10 + 10</a:t>
            </a:r>
          </a:p>
          <a:p>
            <a:r>
              <a:rPr lang="en-IE" dirty="0"/>
              <a:t>(10 x 3) - 10</a:t>
            </a:r>
          </a:p>
        </p:txBody>
      </p:sp>
    </p:spTree>
    <p:extLst>
      <p:ext uri="{BB962C8B-B14F-4D97-AF65-F5344CB8AC3E}">
        <p14:creationId xmlns:p14="http://schemas.microsoft.com/office/powerpoint/2010/main" val="373682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white box tes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57946" y="0"/>
            <a:ext cx="2083979" cy="19953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29194" y="299811"/>
            <a:ext cx="10515600" cy="915035"/>
          </a:xfrm>
        </p:spPr>
        <p:txBody>
          <a:bodyPr/>
          <a:lstStyle/>
          <a:p>
            <a:r>
              <a:rPr lang="en-IE" b="1" dirty="0"/>
              <a:t>What is White Box testing?</a:t>
            </a:r>
          </a:p>
        </p:txBody>
      </p:sp>
      <p:sp>
        <p:nvSpPr>
          <p:cNvPr id="3" name="Content Placeholder 2"/>
          <p:cNvSpPr>
            <a:spLocks noGrp="1"/>
          </p:cNvSpPr>
          <p:nvPr>
            <p:ph idx="1"/>
          </p:nvPr>
        </p:nvSpPr>
        <p:spPr>
          <a:xfrm>
            <a:off x="408214" y="1214846"/>
            <a:ext cx="10957560" cy="5408023"/>
          </a:xfrm>
        </p:spPr>
        <p:txBody>
          <a:bodyPr>
            <a:normAutofit/>
          </a:bodyPr>
          <a:lstStyle/>
          <a:p>
            <a:r>
              <a:rPr lang="en-IE" dirty="0"/>
              <a:t>Testing of a software application’s internal code and infrastructure.</a:t>
            </a:r>
          </a:p>
          <a:p>
            <a:r>
              <a:rPr lang="en-IE" dirty="0"/>
              <a:t>It focuses primarily on strengthening security, the flow of inputs and outputs through the application, and improving design and usability.</a:t>
            </a:r>
          </a:p>
          <a:p>
            <a:r>
              <a:rPr lang="en-IE" b="1" dirty="0"/>
              <a:t>Who does this testing?</a:t>
            </a:r>
          </a:p>
          <a:p>
            <a:pPr lvl="1"/>
            <a:r>
              <a:rPr lang="en-IE" dirty="0"/>
              <a:t>Developers</a:t>
            </a:r>
          </a:p>
          <a:p>
            <a:pPr lvl="1"/>
            <a:r>
              <a:rPr lang="en-IE" dirty="0"/>
              <a:t>Someone who understands the system</a:t>
            </a:r>
          </a:p>
          <a:p>
            <a:pPr lvl="1"/>
            <a:r>
              <a:rPr lang="en-IE" dirty="0"/>
              <a:t>Someone who know what the system is supposed to do</a:t>
            </a:r>
          </a:p>
          <a:p>
            <a:pPr lvl="1"/>
            <a:endParaRPr lang="en-IE" dirty="0"/>
          </a:p>
          <a:p>
            <a:r>
              <a:rPr lang="en-IE" dirty="0"/>
              <a:t>It involves testing a series of predefined inputs against expected or desired outputs so that when a specific input does not result in the expected output, you have encountered a bug.</a:t>
            </a:r>
          </a:p>
        </p:txBody>
      </p:sp>
    </p:spTree>
    <p:extLst>
      <p:ext uri="{BB962C8B-B14F-4D97-AF65-F5344CB8AC3E}">
        <p14:creationId xmlns:p14="http://schemas.microsoft.com/office/powerpoint/2010/main" val="3669744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5" y="215836"/>
            <a:ext cx="10515600" cy="758281"/>
          </a:xfrm>
        </p:spPr>
        <p:txBody>
          <a:bodyPr/>
          <a:lstStyle/>
          <a:p>
            <a:r>
              <a:rPr lang="en-IE" b="1" dirty="0"/>
              <a:t>How?</a:t>
            </a:r>
          </a:p>
        </p:txBody>
      </p:sp>
      <p:sp>
        <p:nvSpPr>
          <p:cNvPr id="3" name="Content Placeholder 2"/>
          <p:cNvSpPr>
            <a:spLocks noGrp="1"/>
          </p:cNvSpPr>
          <p:nvPr>
            <p:ph idx="1"/>
          </p:nvPr>
        </p:nvSpPr>
        <p:spPr>
          <a:xfrm>
            <a:off x="295158" y="985760"/>
            <a:ext cx="11526728" cy="5564330"/>
          </a:xfrm>
        </p:spPr>
        <p:txBody>
          <a:bodyPr>
            <a:normAutofit/>
          </a:bodyPr>
          <a:lstStyle/>
          <a:p>
            <a:pPr marL="514350" indent="-514350">
              <a:buFont typeface="+mj-lt"/>
              <a:buAutoNum type="arabicPeriod"/>
            </a:pPr>
            <a:r>
              <a:rPr lang="en-IE" dirty="0"/>
              <a:t>We need to Understand the code</a:t>
            </a:r>
          </a:p>
          <a:p>
            <a:pPr lvl="1"/>
            <a:r>
              <a:rPr lang="en-IE" dirty="0"/>
              <a:t>This is why a developer or someone who know the application carries out the testing.</a:t>
            </a:r>
          </a:p>
          <a:p>
            <a:pPr marL="514350" indent="-514350">
              <a:buFont typeface="+mj-lt"/>
              <a:buAutoNum type="arabicPeriod"/>
            </a:pPr>
            <a:r>
              <a:rPr lang="en-IE" dirty="0"/>
              <a:t>Create Test Cases</a:t>
            </a:r>
          </a:p>
          <a:p>
            <a:pPr lvl="1"/>
            <a:r>
              <a:rPr lang="en-IE" dirty="0"/>
              <a:t>Developers will write </a:t>
            </a:r>
            <a:r>
              <a:rPr lang="en-IE" b="1" dirty="0"/>
              <a:t>unit tests </a:t>
            </a:r>
            <a:r>
              <a:rPr lang="en-IE" dirty="0"/>
              <a:t>for their code. It is good practice to </a:t>
            </a:r>
            <a:r>
              <a:rPr lang="en-IE" b="1" dirty="0"/>
              <a:t>always write unit </a:t>
            </a:r>
            <a:r>
              <a:rPr lang="en-IE" dirty="0"/>
              <a:t>tests as your are writing development code.</a:t>
            </a:r>
          </a:p>
          <a:p>
            <a:pPr lvl="1"/>
            <a:r>
              <a:rPr lang="en-IE" dirty="0"/>
              <a:t>Good Practice in a company will make unit testing an </a:t>
            </a:r>
            <a:r>
              <a:rPr lang="en-IE" b="1" dirty="0"/>
              <a:t>explicit</a:t>
            </a:r>
            <a:r>
              <a:rPr lang="en-IE" dirty="0"/>
              <a:t> part of their coding policy.</a:t>
            </a:r>
          </a:p>
          <a:p>
            <a:r>
              <a:rPr lang="en-IE" dirty="0">
                <a:solidFill>
                  <a:srgbClr val="00B050"/>
                </a:solidFill>
              </a:rPr>
              <a:t>Positive</a:t>
            </a:r>
            <a:r>
              <a:rPr lang="en-IE" dirty="0"/>
              <a:t> : Code is being checked early in the development lifecycle</a:t>
            </a:r>
          </a:p>
          <a:p>
            <a:r>
              <a:rPr lang="en-IE" dirty="0">
                <a:solidFill>
                  <a:srgbClr val="FF0000"/>
                </a:solidFill>
              </a:rPr>
              <a:t>Negative</a:t>
            </a:r>
            <a:r>
              <a:rPr lang="en-IE" dirty="0"/>
              <a:t> : Developers are not keen and as it is a manual task, it can be time consuming.  </a:t>
            </a:r>
          </a:p>
          <a:p>
            <a:r>
              <a:rPr lang="en-IE" b="1" dirty="0"/>
              <a:t>Enhance</a:t>
            </a:r>
          </a:p>
          <a:p>
            <a:pPr lvl="1"/>
            <a:r>
              <a:rPr lang="en-IE" dirty="0"/>
              <a:t>Supplement with </a:t>
            </a:r>
            <a:r>
              <a:rPr lang="en-IE" b="1" dirty="0"/>
              <a:t>Static Analysis Tools</a:t>
            </a:r>
            <a:r>
              <a:rPr lang="en-IE" dirty="0"/>
              <a:t>.</a:t>
            </a:r>
          </a:p>
        </p:txBody>
      </p:sp>
    </p:spTree>
    <p:extLst>
      <p:ext uri="{BB962C8B-B14F-4D97-AF65-F5344CB8AC3E}">
        <p14:creationId xmlns:p14="http://schemas.microsoft.com/office/powerpoint/2010/main" val="2501414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1" y="264691"/>
            <a:ext cx="10515600" cy="985611"/>
          </a:xfrm>
        </p:spPr>
        <p:txBody>
          <a:bodyPr/>
          <a:lstStyle/>
          <a:p>
            <a:r>
              <a:rPr lang="en-US" b="1" dirty="0"/>
              <a:t>The Prioritization Problem</a:t>
            </a:r>
          </a:p>
        </p:txBody>
      </p:sp>
      <p:sp>
        <p:nvSpPr>
          <p:cNvPr id="3" name="Content Placeholder 2"/>
          <p:cNvSpPr>
            <a:spLocks noGrp="1"/>
          </p:cNvSpPr>
          <p:nvPr>
            <p:ph idx="1"/>
          </p:nvPr>
        </p:nvSpPr>
        <p:spPr>
          <a:xfrm>
            <a:off x="381000" y="1250302"/>
            <a:ext cx="11328917" cy="5106048"/>
          </a:xfrm>
        </p:spPr>
        <p:txBody>
          <a:bodyPr>
            <a:normAutofit/>
          </a:bodyPr>
          <a:lstStyle/>
          <a:p>
            <a:r>
              <a:rPr lang="en-US" dirty="0"/>
              <a:t>What should we inspect?</a:t>
            </a:r>
          </a:p>
          <a:p>
            <a:pPr lvl="1"/>
            <a:r>
              <a:rPr lang="en-US" dirty="0"/>
              <a:t>Can’t inspect everything </a:t>
            </a:r>
          </a:p>
          <a:p>
            <a:pPr lvl="1"/>
            <a:r>
              <a:rPr lang="en-US" dirty="0"/>
              <a:t>Reacting to inspections can take some time</a:t>
            </a:r>
          </a:p>
          <a:p>
            <a:pPr lvl="1"/>
            <a:r>
              <a:rPr lang="en-US" dirty="0"/>
              <a:t>Can be too repetitive</a:t>
            </a:r>
          </a:p>
          <a:p>
            <a:pPr lvl="1"/>
            <a:endParaRPr lang="en-US" dirty="0"/>
          </a:p>
          <a:p>
            <a:r>
              <a:rPr lang="en-US" dirty="0"/>
              <a:t>Inspect what probably has vulnerabilities</a:t>
            </a:r>
          </a:p>
          <a:p>
            <a:pPr lvl="1"/>
            <a:endParaRPr lang="en-US" dirty="0"/>
          </a:p>
          <a:p>
            <a:r>
              <a:rPr lang="en-US" dirty="0"/>
              <a:t>Three approaches:</a:t>
            </a:r>
          </a:p>
          <a:p>
            <a:pPr lvl="1"/>
            <a:r>
              <a:rPr lang="en-US" dirty="0"/>
              <a:t>Code coverage – what have we not tested?</a:t>
            </a:r>
          </a:p>
          <a:p>
            <a:pPr lvl="1"/>
            <a:r>
              <a:rPr lang="en-US" dirty="0"/>
              <a:t>Static analysis – what tools say is vulnerable</a:t>
            </a:r>
          </a:p>
          <a:p>
            <a:pPr lvl="1"/>
            <a:r>
              <a:rPr lang="en-US" dirty="0"/>
              <a:t>Prediction – what history says is vulnerable</a:t>
            </a:r>
          </a:p>
          <a:p>
            <a:endParaRPr lang="en-US" dirty="0"/>
          </a:p>
          <a:p>
            <a:endParaRPr lang="en-US" dirty="0"/>
          </a:p>
          <a:p>
            <a:pPr lvl="1"/>
            <a:endParaRPr lang="en-US" dirty="0"/>
          </a:p>
        </p:txBody>
      </p:sp>
      <p:pic>
        <p:nvPicPr>
          <p:cNvPr id="4" name="Picture 3"/>
          <p:cNvPicPr>
            <a:picLocks noChangeAspect="1"/>
          </p:cNvPicPr>
          <p:nvPr/>
        </p:nvPicPr>
        <p:blipFill>
          <a:blip r:embed="rId2"/>
          <a:stretch>
            <a:fillRect/>
          </a:stretch>
        </p:blipFill>
        <p:spPr>
          <a:xfrm>
            <a:off x="6868457" y="264691"/>
            <a:ext cx="5144900" cy="5902844"/>
          </a:xfrm>
          <a:prstGeom prst="rect">
            <a:avLst/>
          </a:prstGeom>
        </p:spPr>
      </p:pic>
    </p:spTree>
    <p:extLst>
      <p:ext uri="{BB962C8B-B14F-4D97-AF65-F5344CB8AC3E}">
        <p14:creationId xmlns:p14="http://schemas.microsoft.com/office/powerpoint/2010/main" val="2937400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696" y="169182"/>
            <a:ext cx="10515600" cy="970369"/>
          </a:xfrm>
        </p:spPr>
        <p:txBody>
          <a:bodyPr>
            <a:normAutofit/>
          </a:bodyPr>
          <a:lstStyle/>
          <a:p>
            <a:r>
              <a:rPr lang="en-US" b="1" dirty="0"/>
              <a:t>Who does the code inspection/review?</a:t>
            </a:r>
          </a:p>
        </p:txBody>
      </p:sp>
      <p:sp>
        <p:nvSpPr>
          <p:cNvPr id="3" name="Content Placeholder 2"/>
          <p:cNvSpPr>
            <a:spLocks noGrp="1"/>
          </p:cNvSpPr>
          <p:nvPr>
            <p:ph idx="1"/>
          </p:nvPr>
        </p:nvSpPr>
        <p:spPr>
          <a:xfrm>
            <a:off x="511628" y="1139550"/>
            <a:ext cx="10769082" cy="5216799"/>
          </a:xfrm>
        </p:spPr>
        <p:txBody>
          <a:bodyPr>
            <a:normAutofit/>
          </a:bodyPr>
          <a:lstStyle/>
          <a:p>
            <a:r>
              <a:rPr lang="en-US" dirty="0"/>
              <a:t>Author (Peer)</a:t>
            </a:r>
          </a:p>
          <a:p>
            <a:pPr lvl="1"/>
            <a:r>
              <a:rPr lang="en-US" dirty="0"/>
              <a:t>Made significant contributions to the code recently</a:t>
            </a:r>
          </a:p>
          <a:p>
            <a:pPr lvl="1"/>
            <a:r>
              <a:rPr lang="en-US" dirty="0"/>
              <a:t>Can answer any specific questions</a:t>
            </a:r>
          </a:p>
          <a:p>
            <a:r>
              <a:rPr lang="en-US" dirty="0"/>
              <a:t>People with </a:t>
            </a:r>
            <a:r>
              <a:rPr lang="en-US" i="1" dirty="0"/>
              <a:t>readability</a:t>
            </a:r>
            <a:r>
              <a:rPr lang="en-US" dirty="0"/>
              <a:t>, but </a:t>
            </a:r>
            <a:r>
              <a:rPr lang="en-US" i="1" dirty="0"/>
              <a:t>objectivity</a:t>
            </a:r>
          </a:p>
          <a:p>
            <a:pPr lvl="1"/>
            <a:r>
              <a:rPr lang="en-US" dirty="0"/>
              <a:t>e.g. close colleagues</a:t>
            </a:r>
          </a:p>
          <a:p>
            <a:pPr lvl="1"/>
            <a:r>
              <a:rPr lang="en-US" dirty="0"/>
              <a:t>e.g. developer working on a similar feature on the same project, but different team</a:t>
            </a:r>
          </a:p>
          <a:p>
            <a:pPr lvl="1"/>
            <a:r>
              <a:rPr lang="en-US" dirty="0"/>
              <a:t>e.g. system architect</a:t>
            </a:r>
          </a:p>
          <a:p>
            <a:pPr lvl="1">
              <a:buNone/>
            </a:pPr>
            <a:endParaRPr lang="en-US" dirty="0"/>
          </a:p>
          <a:p>
            <a:r>
              <a:rPr lang="en-US" dirty="0"/>
              <a:t>People experienced with security</a:t>
            </a:r>
          </a:p>
          <a:p>
            <a:pPr lvl="1"/>
            <a:r>
              <a:rPr lang="en-US" dirty="0"/>
              <a:t>Consultants, if any</a:t>
            </a:r>
          </a:p>
          <a:p>
            <a:pPr lvl="1"/>
            <a:r>
              <a:rPr lang="en-US" dirty="0"/>
              <a:t>Developers on previous vulnerabilities in this system</a:t>
            </a:r>
          </a:p>
          <a:p>
            <a:pPr lvl="2"/>
            <a:endParaRPr lang="en-US" dirty="0"/>
          </a:p>
          <a:p>
            <a:endParaRPr lang="en-US" dirty="0"/>
          </a:p>
          <a:p>
            <a:endParaRPr lang="en-US" dirty="0"/>
          </a:p>
        </p:txBody>
      </p:sp>
      <p:pic>
        <p:nvPicPr>
          <p:cNvPr id="6" name="Picture 2" descr="Image result for break fix cod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19228" y="4048321"/>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877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441" y="188139"/>
            <a:ext cx="10515600" cy="888909"/>
          </a:xfrm>
        </p:spPr>
        <p:txBody>
          <a:bodyPr/>
          <a:lstStyle/>
          <a:p>
            <a:r>
              <a:rPr lang="en-US" b="1" dirty="0"/>
              <a:t>Code Coverage</a:t>
            </a:r>
          </a:p>
        </p:txBody>
      </p:sp>
      <p:sp>
        <p:nvSpPr>
          <p:cNvPr id="3" name="Content Placeholder 2"/>
          <p:cNvSpPr>
            <a:spLocks noGrp="1"/>
          </p:cNvSpPr>
          <p:nvPr>
            <p:ph idx="1"/>
          </p:nvPr>
        </p:nvSpPr>
        <p:spPr>
          <a:xfrm>
            <a:off x="367938" y="1065893"/>
            <a:ext cx="11127376" cy="5655582"/>
          </a:xfrm>
        </p:spPr>
        <p:txBody>
          <a:bodyPr>
            <a:noAutofit/>
          </a:bodyPr>
          <a:lstStyle/>
          <a:p>
            <a:r>
              <a:rPr lang="en-US" sz="2400" dirty="0"/>
              <a:t>What has been executed as a result of our tests?</a:t>
            </a:r>
          </a:p>
          <a:p>
            <a:pPr lvl="1"/>
            <a:r>
              <a:rPr lang="en-US" sz="2000" dirty="0"/>
              <a:t>e.g. have exceptions been tested?</a:t>
            </a:r>
          </a:p>
          <a:p>
            <a:pPr lvl="1"/>
            <a:r>
              <a:rPr lang="en-US" sz="2000" dirty="0"/>
              <a:t>e.g. have we tested this input?</a:t>
            </a:r>
          </a:p>
          <a:p>
            <a:endParaRPr lang="en-US" sz="1400" dirty="0"/>
          </a:p>
          <a:p>
            <a:r>
              <a:rPr lang="en-US" sz="2400" dirty="0"/>
              <a:t>Use a tool to record what code has been executed</a:t>
            </a:r>
          </a:p>
          <a:p>
            <a:pPr lvl="1"/>
            <a:r>
              <a:rPr lang="en-US" sz="2000" dirty="0"/>
              <a:t>Levels: package, class, line, branch</a:t>
            </a:r>
          </a:p>
          <a:p>
            <a:pPr lvl="1"/>
            <a:r>
              <a:rPr lang="en-US" sz="2000" dirty="0"/>
              <a:t>80% is a common threshold for line coverage</a:t>
            </a:r>
          </a:p>
          <a:p>
            <a:pPr lvl="1"/>
            <a:endParaRPr lang="en-US" sz="1800" dirty="0"/>
          </a:p>
          <a:p>
            <a:r>
              <a:rPr lang="en-US" sz="2400" dirty="0"/>
              <a:t>Benefits</a:t>
            </a:r>
          </a:p>
          <a:p>
            <a:pPr lvl="1"/>
            <a:r>
              <a:rPr lang="en-US" sz="2000" dirty="0"/>
              <a:t>Reveals what testers forgot</a:t>
            </a:r>
          </a:p>
          <a:p>
            <a:pPr lvl="1"/>
            <a:r>
              <a:rPr lang="en-US" sz="2000" dirty="0"/>
              <a:t>Relatively simple to deploy and execute</a:t>
            </a:r>
          </a:p>
          <a:p>
            <a:endParaRPr lang="en-US" sz="1400" dirty="0"/>
          </a:p>
          <a:p>
            <a:r>
              <a:rPr lang="en-US" sz="2400" dirty="0"/>
              <a:t>Disadvantages</a:t>
            </a:r>
          </a:p>
          <a:p>
            <a:pPr lvl="1"/>
            <a:r>
              <a:rPr lang="en-US" sz="1800" dirty="0"/>
              <a:t>Unit test coverage != well-tested   (add system tests to your coverage!)</a:t>
            </a:r>
          </a:p>
          <a:p>
            <a:pPr lvl="1"/>
            <a:r>
              <a:rPr lang="en-US" sz="1800" dirty="0"/>
              <a:t>Test coverage != security test coverage</a:t>
            </a:r>
          </a:p>
          <a:p>
            <a:pPr lvl="1"/>
            <a:endParaRPr lang="en-US" sz="1800" dirty="0"/>
          </a:p>
          <a:p>
            <a:pPr lvl="1"/>
            <a:endParaRPr lang="en-US" sz="1800" dirty="0"/>
          </a:p>
        </p:txBody>
      </p:sp>
      <p:pic>
        <p:nvPicPr>
          <p:cNvPr id="2050" name="Picture 2" descr="Image result for cover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4102" y="518144"/>
            <a:ext cx="3479075" cy="2317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9432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7754" y="221435"/>
            <a:ext cx="10515600" cy="706438"/>
          </a:xfrm>
        </p:spPr>
        <p:txBody>
          <a:bodyPr/>
          <a:lstStyle/>
          <a:p>
            <a:r>
              <a:rPr lang="en-US" b="1" dirty="0" err="1"/>
              <a:t>eclEMMA</a:t>
            </a:r>
            <a:endParaRPr lang="en-US" b="1" dirty="0"/>
          </a:p>
        </p:txBody>
      </p:sp>
      <p:sp>
        <p:nvSpPr>
          <p:cNvPr id="3" name="Content Placeholder 2"/>
          <p:cNvSpPr>
            <a:spLocks noGrp="1"/>
          </p:cNvSpPr>
          <p:nvPr>
            <p:ph idx="1"/>
          </p:nvPr>
        </p:nvSpPr>
        <p:spPr/>
        <p:txBody>
          <a:bodyPr/>
          <a:lstStyle/>
          <a:p>
            <a:endParaRPr lang="en-US"/>
          </a:p>
        </p:txBody>
      </p:sp>
      <p:pic>
        <p:nvPicPr>
          <p:cNvPr id="1027" name="Picture 3"/>
          <p:cNvPicPr>
            <a:picLocks noChangeAspect="1" noChangeArrowheads="1"/>
          </p:cNvPicPr>
          <p:nvPr/>
        </p:nvPicPr>
        <p:blipFill>
          <a:blip r:embed="rId2" cstate="print"/>
          <a:srcRect l="16667" t="52790" r="31667" b="11861"/>
          <a:stretch>
            <a:fillRect/>
          </a:stretch>
        </p:blipFill>
        <p:spPr bwMode="auto">
          <a:xfrm>
            <a:off x="838200" y="1083448"/>
            <a:ext cx="8578516" cy="3505200"/>
          </a:xfrm>
          <a:prstGeom prst="rect">
            <a:avLst/>
          </a:prstGeom>
          <a:ln>
            <a:noFill/>
          </a:ln>
          <a:effectLst>
            <a:outerShdw blurRad="292100" dist="139700" dir="2700000" algn="tl" rotWithShape="0">
              <a:srgbClr val="333333">
                <a:alpha val="65000"/>
              </a:srgbClr>
            </a:outerShdw>
          </a:effectLst>
        </p:spPr>
      </p:pic>
      <p:pic>
        <p:nvPicPr>
          <p:cNvPr id="1026" name="Picture 2"/>
          <p:cNvPicPr>
            <a:picLocks noChangeAspect="1" noChangeArrowheads="1"/>
          </p:cNvPicPr>
          <p:nvPr/>
        </p:nvPicPr>
        <p:blipFill>
          <a:blip r:embed="rId3" cstate="print"/>
          <a:srcRect l="10390" t="21875" r="63961" b="60625"/>
          <a:stretch>
            <a:fillRect/>
          </a:stretch>
        </p:blipFill>
        <p:spPr bwMode="auto">
          <a:xfrm>
            <a:off x="3202578" y="3795712"/>
            <a:ext cx="7739743" cy="2743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7939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fade">
                                      <p:cBhvr>
                                        <p:cTn id="7" dur="500"/>
                                        <p:tgtEl>
                                          <p:spTgt spid="10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TM10001104[[fn=Feathered]]</Template>
  <TotalTime>1106</TotalTime>
  <Words>2193</Words>
  <Application>Microsoft Office PowerPoint</Application>
  <PresentationFormat>Widescreen</PresentationFormat>
  <Paragraphs>219</Paragraphs>
  <Slides>27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Static Analysis</vt:lpstr>
      <vt:lpstr>Outline</vt:lpstr>
      <vt:lpstr>The Power of Source Code</vt:lpstr>
      <vt:lpstr>What is White Box testing?</vt:lpstr>
      <vt:lpstr>How?</vt:lpstr>
      <vt:lpstr>The Prioritization Problem</vt:lpstr>
      <vt:lpstr>Who does the code inspection/review?</vt:lpstr>
      <vt:lpstr>Code Coverage</vt:lpstr>
      <vt:lpstr>eclEMMA</vt:lpstr>
      <vt:lpstr>What is Static Analysis?</vt:lpstr>
      <vt:lpstr>Introduction to Static Analysis tools</vt:lpstr>
      <vt:lpstr>How do code mistakes occur?</vt:lpstr>
      <vt:lpstr>Static Analysis helps to identifying security problems because…</vt:lpstr>
      <vt:lpstr>Static Analysis helps to identifying security problems because…</vt:lpstr>
      <vt:lpstr>Static Analysis helps to identifying security problems because…</vt:lpstr>
      <vt:lpstr>Solving Problems with Static Analysis Tools </vt:lpstr>
      <vt:lpstr>Type Checking</vt:lpstr>
      <vt:lpstr>Style Checking</vt:lpstr>
      <vt:lpstr>Security Review</vt:lpstr>
      <vt:lpstr>Bug Finding</vt:lpstr>
      <vt:lpstr>What can the tools do? </vt:lpstr>
      <vt:lpstr>Static Analysis Benefits &amp; Drawbacks</vt:lpstr>
      <vt:lpstr>False positives</vt:lpstr>
      <vt:lpstr>Static Analysis Tools</vt:lpstr>
      <vt:lpstr>What else?</vt:lpstr>
      <vt:lpstr>Bibliography</vt:lpstr>
      <vt:lpstr>Practical/Lab this week is part of your CA!!!</vt:lpstr>
    </vt:vector>
  </TitlesOfParts>
  <Company>LYIT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Analysis</dc:title>
  <dc:creator>Griffin Maria</dc:creator>
  <cp:lastModifiedBy>Maria Griffin</cp:lastModifiedBy>
  <cp:revision>190</cp:revision>
  <dcterms:created xsi:type="dcterms:W3CDTF">2018-11-30T16:18:10Z</dcterms:created>
  <dcterms:modified xsi:type="dcterms:W3CDTF">2023-02-14T11:04:59Z</dcterms:modified>
</cp:coreProperties>
</file>

<file path=docProps/thumbnail.jpeg>
</file>